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60" r:id="rId5"/>
    <p:sldId id="261" r:id="rId6"/>
    <p:sldId id="263" r:id="rId7"/>
    <p:sldId id="264" r:id="rId8"/>
    <p:sldId id="265" r:id="rId9"/>
    <p:sldId id="262" r:id="rId10"/>
    <p:sldId id="266" r:id="rId11"/>
    <p:sldId id="259" r:id="rId12"/>
  </p:sldIdLst>
  <p:sldSz cx="14630400" cy="8229600"/>
  <p:notesSz cx="8229600" cy="14630400"/>
  <p:embeddedFontLst>
    <p:embeddedFont>
      <p:font typeface="Crimson Pro" panose="020B0604020202020204" charset="0"/>
      <p:regular r:id="rId14"/>
    </p:embeddedFont>
    <p:embeddedFont>
      <p:font typeface="Heebo" pitchFamily="2" charset="-79"/>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4003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875298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6.jpeg"/><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4.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6.jpe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b="18236"/>
          <a:stretch/>
        </p:blipFill>
        <p:spPr>
          <a:xfrm>
            <a:off x="9144000" y="1500782"/>
            <a:ext cx="5486400" cy="6728818"/>
          </a:xfrm>
          <a:prstGeom prst="rect">
            <a:avLst/>
          </a:prstGeom>
        </p:spPr>
      </p:pic>
      <p:sp>
        <p:nvSpPr>
          <p:cNvPr id="3" name="Text 0"/>
          <p:cNvSpPr/>
          <p:nvPr/>
        </p:nvSpPr>
        <p:spPr>
          <a:xfrm>
            <a:off x="387390" y="1727676"/>
            <a:ext cx="8299410" cy="1808003"/>
          </a:xfrm>
          <a:prstGeom prst="rect">
            <a:avLst/>
          </a:prstGeom>
          <a:noFill/>
          <a:ln/>
        </p:spPr>
        <p:txBody>
          <a:bodyPr wrap="square" lIns="0" tIns="0" rIns="0" bIns="0" rtlCol="0" anchor="t"/>
          <a:lstStyle/>
          <a:p>
            <a:r>
              <a:rPr lang="en-US" sz="2400" b="1" u="sng" dirty="0">
                <a:solidFill>
                  <a:schemeClr val="accent1">
                    <a:lumMod val="75000"/>
                  </a:schemeClr>
                </a:solidFill>
                <a:latin typeface="Times New Roman" panose="02020603050405020304" pitchFamily="18" charset="0"/>
                <a:cs typeface="Times New Roman" panose="02020603050405020304" pitchFamily="18" charset="0"/>
              </a:rPr>
              <a:t>Problem statement</a:t>
            </a:r>
            <a:r>
              <a:rPr lang="en-US" sz="2200" b="1" dirty="0">
                <a:solidFill>
                  <a:schemeClr val="accent1">
                    <a:lumMod val="75000"/>
                  </a:schemeClr>
                </a:solidFill>
                <a:latin typeface="Times New Roman" panose="02020603050405020304" pitchFamily="18" charset="0"/>
                <a:cs typeface="Times New Roman" panose="02020603050405020304" pitchFamily="18" charset="0"/>
              </a:rPr>
              <a:t>: </a:t>
            </a:r>
            <a:r>
              <a:rPr lang="en-US" sz="2200" dirty="0">
                <a:solidFill>
                  <a:schemeClr val="accent1">
                    <a:lumMod val="75000"/>
                  </a:schemeClr>
                </a:solidFill>
                <a:latin typeface="Times New Roman" panose="02020603050405020304" pitchFamily="18" charset="0"/>
                <a:cs typeface="Times New Roman" panose="02020603050405020304" pitchFamily="18" charset="0"/>
              </a:rPr>
              <a:t>Patient Engagement (PSID- 10)</a:t>
            </a:r>
            <a:endParaRPr lang="en-US" sz="2200" b="1" dirty="0">
              <a:solidFill>
                <a:schemeClr val="accent1">
                  <a:lumMod val="75000"/>
                </a:schemeClr>
              </a:solidFill>
              <a:latin typeface="Times New Roman" panose="02020603050405020304" pitchFamily="18" charset="0"/>
              <a:cs typeface="Times New Roman" panose="02020603050405020304" pitchFamily="18" charset="0"/>
            </a:endParaRPr>
          </a:p>
          <a:p>
            <a:pPr marL="0" indent="0">
              <a:buNone/>
            </a:pPr>
            <a:r>
              <a:rPr lang="en-US" sz="2200" dirty="0">
                <a:solidFill>
                  <a:schemeClr val="accent1">
                    <a:lumMod val="75000"/>
                  </a:schemeClr>
                </a:solidFill>
                <a:latin typeface="Times New Roman" panose="02020603050405020304" pitchFamily="18" charset="0"/>
                <a:cs typeface="Times New Roman" panose="02020603050405020304" pitchFamily="18" charset="0"/>
              </a:rPr>
              <a:t>Develop an interactive patient engagement platform that </a:t>
            </a:r>
            <a:r>
              <a:rPr lang="en-US" sz="2200" b="1" dirty="0">
                <a:solidFill>
                  <a:schemeClr val="accent1">
                    <a:lumMod val="75000"/>
                  </a:schemeClr>
                </a:solidFill>
                <a:latin typeface="Times New Roman" panose="02020603050405020304" pitchFamily="18" charset="0"/>
                <a:cs typeface="Times New Roman" panose="02020603050405020304" pitchFamily="18" charset="0"/>
              </a:rPr>
              <a:t>educates patients </a:t>
            </a:r>
            <a:r>
              <a:rPr lang="en-US" sz="2200" dirty="0">
                <a:solidFill>
                  <a:schemeClr val="accent1">
                    <a:lumMod val="75000"/>
                  </a:schemeClr>
                </a:solidFill>
                <a:latin typeface="Times New Roman" panose="02020603050405020304" pitchFamily="18" charset="0"/>
                <a:cs typeface="Times New Roman" panose="02020603050405020304" pitchFamily="18" charset="0"/>
              </a:rPr>
              <a:t>about their conditions, treatments, and preventive measures. The platform should use gamification, </a:t>
            </a:r>
            <a:r>
              <a:rPr lang="en-US" sz="2200" b="1" dirty="0">
                <a:solidFill>
                  <a:schemeClr val="accent1">
                    <a:lumMod val="75000"/>
                  </a:schemeClr>
                </a:solidFill>
                <a:latin typeface="Times New Roman" panose="02020603050405020304" pitchFamily="18" charset="0"/>
                <a:cs typeface="Times New Roman" panose="02020603050405020304" pitchFamily="18" charset="0"/>
              </a:rPr>
              <a:t>personalized</a:t>
            </a:r>
            <a:r>
              <a:rPr lang="en-US" sz="2200" dirty="0">
                <a:solidFill>
                  <a:schemeClr val="accent1">
                    <a:lumMod val="75000"/>
                  </a:schemeClr>
                </a:solidFill>
                <a:latin typeface="Times New Roman" panose="02020603050405020304" pitchFamily="18" charset="0"/>
                <a:cs typeface="Times New Roman" panose="02020603050405020304" pitchFamily="18" charset="0"/>
              </a:rPr>
              <a:t> content, and </a:t>
            </a:r>
            <a:r>
              <a:rPr lang="en-US" sz="2200" b="1" dirty="0">
                <a:solidFill>
                  <a:schemeClr val="accent1">
                    <a:lumMod val="75000"/>
                  </a:schemeClr>
                </a:solidFill>
                <a:latin typeface="Times New Roman" panose="02020603050405020304" pitchFamily="18" charset="0"/>
                <a:cs typeface="Times New Roman" panose="02020603050405020304" pitchFamily="18" charset="0"/>
              </a:rPr>
              <a:t>social support</a:t>
            </a:r>
            <a:r>
              <a:rPr lang="en-US" sz="2200" dirty="0">
                <a:solidFill>
                  <a:schemeClr val="accent1">
                    <a:lumMod val="75000"/>
                  </a:schemeClr>
                </a:solidFill>
                <a:latin typeface="Times New Roman" panose="02020603050405020304" pitchFamily="18" charset="0"/>
                <a:cs typeface="Times New Roman" panose="02020603050405020304" pitchFamily="18" charset="0"/>
              </a:rPr>
              <a:t> networks to motivate patients to stay engaged with their health</a:t>
            </a:r>
            <a:r>
              <a:rPr lang="en-US" sz="2000" dirty="0">
                <a:solidFill>
                  <a:schemeClr val="accent1">
                    <a:lumMod val="75000"/>
                  </a:schemeClr>
                </a:solidFill>
                <a:latin typeface="Times New Roman" panose="02020603050405020304" pitchFamily="18" charset="0"/>
                <a:cs typeface="Times New Roman" panose="02020603050405020304" pitchFamily="18" charset="0"/>
              </a:rPr>
              <a:t>.</a:t>
            </a:r>
          </a:p>
        </p:txBody>
      </p:sp>
      <p:sp>
        <p:nvSpPr>
          <p:cNvPr id="4" name="Text 1"/>
          <p:cNvSpPr/>
          <p:nvPr/>
        </p:nvSpPr>
        <p:spPr>
          <a:xfrm>
            <a:off x="387390" y="3798054"/>
            <a:ext cx="8299410" cy="4431546"/>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Times New Roman" panose="02020603050405020304" pitchFamily="18" charset="0"/>
                <a:ea typeface="Heebo" pitchFamily="34" charset="-122"/>
                <a:cs typeface="Times New Roman" panose="02020603050405020304" pitchFamily="18" charset="0"/>
              </a:rPr>
              <a:t>This presentation introduces our advanced chatbot and machine learning model designed to enhance patient healthcare through :</a:t>
            </a:r>
          </a:p>
          <a:p>
            <a:pPr marL="285750" indent="-285750">
              <a:lnSpc>
                <a:spcPts val="2850"/>
              </a:lnSpc>
              <a:buFont typeface="Courier New" panose="02070309020205020404" pitchFamily="49" charset="0"/>
              <a:buChar char="o"/>
            </a:pPr>
            <a:r>
              <a:rPr lang="en-US" sz="1750" dirty="0">
                <a:solidFill>
                  <a:srgbClr val="4C4C4D"/>
                </a:solidFill>
                <a:latin typeface="Times New Roman" panose="02020603050405020304" pitchFamily="18" charset="0"/>
                <a:ea typeface="Heebo" pitchFamily="34" charset="-122"/>
                <a:cs typeface="Times New Roman" panose="02020603050405020304" pitchFamily="18" charset="0"/>
              </a:rPr>
              <a:t>Personalized services and insights</a:t>
            </a:r>
          </a:p>
          <a:p>
            <a:pPr marL="285750" indent="-285750">
              <a:lnSpc>
                <a:spcPts val="2850"/>
              </a:lnSpc>
              <a:buFont typeface="Courier New" panose="02070309020205020404" pitchFamily="49" charset="0"/>
              <a:buChar char="o"/>
            </a:pPr>
            <a:r>
              <a:rPr lang="en-US" sz="1750" dirty="0">
                <a:solidFill>
                  <a:srgbClr val="4C4C4D"/>
                </a:solidFill>
                <a:latin typeface="Times New Roman" panose="02020603050405020304" pitchFamily="18" charset="0"/>
                <a:ea typeface="Heebo" pitchFamily="34" charset="-122"/>
                <a:cs typeface="Times New Roman" panose="02020603050405020304" pitchFamily="18" charset="0"/>
              </a:rPr>
              <a:t>Data analysis </a:t>
            </a:r>
          </a:p>
          <a:p>
            <a:pPr marL="285750" indent="-285750">
              <a:lnSpc>
                <a:spcPts val="2850"/>
              </a:lnSpc>
              <a:buFont typeface="Courier New" panose="02070309020205020404" pitchFamily="49" charset="0"/>
              <a:buChar char="o"/>
            </a:pPr>
            <a:r>
              <a:rPr lang="en-US" sz="1750" dirty="0">
                <a:solidFill>
                  <a:srgbClr val="4C4C4D"/>
                </a:solidFill>
                <a:latin typeface="Times New Roman" panose="02020603050405020304" pitchFamily="18" charset="0"/>
                <a:ea typeface="Heebo" pitchFamily="34" charset="-122"/>
                <a:cs typeface="Times New Roman" panose="02020603050405020304" pitchFamily="18" charset="0"/>
              </a:rPr>
              <a:t>AI-powered recommendations </a:t>
            </a:r>
          </a:p>
          <a:p>
            <a:pPr marL="285750" indent="-285750">
              <a:lnSpc>
                <a:spcPts val="2850"/>
              </a:lnSpc>
              <a:buFont typeface="Courier New" panose="02070309020205020404" pitchFamily="49" charset="0"/>
              <a:buChar char="o"/>
            </a:pPr>
            <a:r>
              <a:rPr lang="en-US" sz="1750" dirty="0">
                <a:solidFill>
                  <a:srgbClr val="4C4C4D"/>
                </a:solidFill>
                <a:latin typeface="Times New Roman" panose="02020603050405020304" pitchFamily="18" charset="0"/>
                <a:ea typeface="Heebo" pitchFamily="34" charset="-122"/>
                <a:cs typeface="Times New Roman" panose="02020603050405020304" pitchFamily="18" charset="0"/>
              </a:rPr>
              <a:t>Communication tools</a:t>
            </a:r>
          </a:p>
          <a:p>
            <a:pPr marL="0" indent="0">
              <a:lnSpc>
                <a:spcPts val="2850"/>
              </a:lnSpc>
              <a:buNone/>
            </a:pPr>
            <a:endParaRPr lang="en-US" sz="20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BY-</a:t>
            </a:r>
          </a:p>
          <a:p>
            <a:pPr marL="342900" indent="-342900">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Priyanshu</a:t>
            </a:r>
            <a:r>
              <a:rPr lang="en-US" sz="1600" dirty="0">
                <a:latin typeface="Times New Roman" panose="02020603050405020304" pitchFamily="18" charset="0"/>
                <a:cs typeface="Times New Roman" panose="02020603050405020304" pitchFamily="18" charset="0"/>
              </a:rPr>
              <a:t> Jha (12219605)</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Rohit Kumar (12320013)</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Dhruv Agarwal (12316502)</a:t>
            </a:r>
          </a:p>
          <a:p>
            <a:pPr marL="0" indent="0">
              <a:lnSpc>
                <a:spcPts val="2850"/>
              </a:lnSpc>
              <a:buNone/>
            </a:pPr>
            <a:endParaRPr lang="en-US" sz="2000" dirty="0">
              <a:latin typeface="Times New Roman" panose="02020603050405020304" pitchFamily="18" charset="0"/>
              <a:cs typeface="Times New Roman" panose="02020603050405020304" pitchFamily="18" charset="0"/>
            </a:endParaRPr>
          </a:p>
        </p:txBody>
      </p:sp>
      <p:sp>
        <p:nvSpPr>
          <p:cNvPr id="5" name="Shape 2"/>
          <p:cNvSpPr/>
          <p:nvPr/>
        </p:nvSpPr>
        <p:spPr>
          <a:xfrm>
            <a:off x="793790" y="7094577"/>
            <a:ext cx="362903" cy="362903"/>
          </a:xfrm>
          <a:prstGeom prst="roundRect">
            <a:avLst>
              <a:gd name="adj" fmla="val 25194296"/>
            </a:avLst>
          </a:prstGeom>
          <a:noFill/>
          <a:ln w="7620">
            <a:solidFill>
              <a:srgbClr val="FFFFFF"/>
            </a:solidFill>
            <a:prstDash val="solid"/>
          </a:ln>
        </p:spPr>
      </p:sp>
      <p:sp>
        <p:nvSpPr>
          <p:cNvPr id="7" name="Text 3"/>
          <p:cNvSpPr/>
          <p:nvPr/>
        </p:nvSpPr>
        <p:spPr>
          <a:xfrm>
            <a:off x="1270040" y="7077670"/>
            <a:ext cx="2239328" cy="396835"/>
          </a:xfrm>
          <a:prstGeom prst="rect">
            <a:avLst/>
          </a:prstGeom>
          <a:noFill/>
          <a:ln/>
        </p:spPr>
        <p:txBody>
          <a:bodyPr wrap="none" lIns="0" tIns="0" rIns="0" bIns="0" rtlCol="0" anchor="t"/>
          <a:lstStyle/>
          <a:p>
            <a:pPr marL="0" indent="0" algn="l">
              <a:lnSpc>
                <a:spcPts val="3100"/>
              </a:lnSpc>
              <a:buNone/>
            </a:pPr>
            <a:endParaRPr lang="en-US" sz="2200" dirty="0">
              <a:latin typeface="Times New Roman" panose="02020603050405020304" pitchFamily="18" charset="0"/>
              <a:cs typeface="Times New Roman" panose="02020603050405020304" pitchFamily="18" charset="0"/>
            </a:endParaRPr>
          </a:p>
        </p:txBody>
      </p:sp>
      <p:pic>
        <p:nvPicPr>
          <p:cNvPr id="1026" name="Picture 2" descr="NIRF Rankings-2023 ranks LPU 38th amongst all government and private  universities in India – ThePrint –">
            <a:extLst>
              <a:ext uri="{FF2B5EF4-FFF2-40B4-BE49-F238E27FC236}">
                <a16:creationId xmlns:a16="http://schemas.microsoft.com/office/drawing/2014/main" id="{45EE0191-09A4-F154-C210-B00A58FE6E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111" b="18444"/>
          <a:stretch/>
        </p:blipFill>
        <p:spPr bwMode="auto">
          <a:xfrm>
            <a:off x="9144000" y="0"/>
            <a:ext cx="5486400" cy="24014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C43C975-6A2E-4697-DEC1-3A979D46405D}"/>
              </a:ext>
            </a:extLst>
          </p:cNvPr>
          <p:cNvSpPr txBox="1"/>
          <p:nvPr/>
        </p:nvSpPr>
        <p:spPr>
          <a:xfrm>
            <a:off x="316270" y="518200"/>
            <a:ext cx="7486610" cy="923330"/>
          </a:xfrm>
          <a:prstGeom prst="rect">
            <a:avLst/>
          </a:prstGeom>
          <a:noFill/>
        </p:spPr>
        <p:txBody>
          <a:bodyPr wrap="square" rtlCol="0">
            <a:spAutoFit/>
          </a:bodyPr>
          <a:lstStyle/>
          <a:p>
            <a:r>
              <a:rPr lang="en-IN" sz="5400" dirty="0">
                <a:solidFill>
                  <a:schemeClr val="accent2">
                    <a:lumMod val="75000"/>
                  </a:schemeClr>
                </a:solidFill>
                <a:latin typeface="Times New Roman" panose="02020603050405020304" pitchFamily="18" charset="0"/>
                <a:cs typeface="Times New Roman" panose="02020603050405020304" pitchFamily="18" charset="0"/>
              </a:rPr>
              <a:t>TEAM MEDHAVI </a:t>
            </a:r>
            <a:r>
              <a:rPr lang="en-IN" sz="2800" dirty="0">
                <a:solidFill>
                  <a:schemeClr val="accent2">
                    <a:lumMod val="50000"/>
                  </a:schemeClr>
                </a:solidFill>
                <a:latin typeface="Times New Roman" panose="02020603050405020304" pitchFamily="18" charset="0"/>
                <a:cs typeface="Times New Roman" panose="02020603050405020304" pitchFamily="18" charset="0"/>
              </a:rPr>
              <a:t>(MED- 35)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793790" y="6010870"/>
            <a:ext cx="2835235" cy="354330"/>
          </a:xfrm>
          <a:prstGeom prst="rect">
            <a:avLst/>
          </a:prstGeom>
          <a:noFill/>
          <a:ln/>
        </p:spPr>
        <p:txBody>
          <a:bodyPr wrap="none" lIns="0" tIns="0" rIns="0" bIns="0" rtlCol="0" anchor="t"/>
          <a:lstStyle/>
          <a:p>
            <a:pPr marL="0" indent="0" algn="l">
              <a:lnSpc>
                <a:spcPts val="2750"/>
              </a:lnSpc>
              <a:buNone/>
            </a:pPr>
            <a:endParaRPr lang="en-US" sz="22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3"/>
          <a:stretch>
            <a:fillRect/>
          </a:stretch>
        </p:blipFill>
        <p:spPr>
          <a:xfrm>
            <a:off x="9527458" y="1979735"/>
            <a:ext cx="5656183" cy="349571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8" name="Text 4"/>
          <p:cNvSpPr/>
          <p:nvPr/>
        </p:nvSpPr>
        <p:spPr>
          <a:xfrm>
            <a:off x="251380" y="201579"/>
            <a:ext cx="9221612" cy="7669161"/>
          </a:xfrm>
          <a:prstGeom prst="rect">
            <a:avLst/>
          </a:prstGeom>
          <a:noFill/>
          <a:ln/>
        </p:spPr>
        <p:txBody>
          <a:bodyPr wrap="square" lIns="0" tIns="0" rIns="0" bIns="0" rtlCol="0" anchor="t"/>
          <a:lstStyle/>
          <a:p>
            <a:pPr marL="0" indent="0" algn="l">
              <a:buNone/>
            </a:pPr>
            <a:r>
              <a:rPr lang="en-US" sz="2000" b="1" dirty="0">
                <a:solidFill>
                  <a:srgbClr val="4C4C4D"/>
                </a:solidFill>
                <a:latin typeface="Times New Roman" panose="02020603050405020304" pitchFamily="18" charset="0"/>
                <a:ea typeface="Heebo" pitchFamily="34" charset="-122"/>
                <a:cs typeface="Times New Roman" panose="02020603050405020304" pitchFamily="18" charset="0"/>
              </a:rPr>
              <a:t>Sales Strategy</a:t>
            </a:r>
            <a:endParaRPr lang="en-US" sz="2000" dirty="0">
              <a:solidFill>
                <a:srgbClr val="4C4C4D"/>
              </a:solidFill>
              <a:latin typeface="Times New Roman" panose="02020603050405020304" pitchFamily="18" charset="0"/>
              <a:ea typeface="Heebo" pitchFamily="34" charset="-122"/>
              <a:cs typeface="Times New Roman" panose="02020603050405020304" pitchFamily="18" charset="0"/>
            </a:endParaRP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1 Direct Sales</a:t>
            </a: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Target healthcare providers directly through sales teams to encourage adoption within clinics and hospitals.</a:t>
            </a:r>
          </a:p>
          <a:p>
            <a:pPr marL="0" indent="0" algn="l">
              <a:buNone/>
            </a:pPr>
            <a:endParaRPr lang="en-US" sz="2000" dirty="0">
              <a:solidFill>
                <a:srgbClr val="4C4C4D"/>
              </a:solidFill>
              <a:latin typeface="Times New Roman" panose="02020603050405020304" pitchFamily="18" charset="0"/>
              <a:ea typeface="Heebo" pitchFamily="34" charset="-122"/>
              <a:cs typeface="Times New Roman" panose="02020603050405020304" pitchFamily="18" charset="0"/>
            </a:endParaRP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2 Online Sales</a:t>
            </a: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Develop an easy-to-navigate website where patients can sign up directly for the service.</a:t>
            </a:r>
          </a:p>
          <a:p>
            <a:pPr marL="0" indent="0" algn="l">
              <a:buNone/>
            </a:pPr>
            <a:endParaRPr lang="en-US" sz="2000" dirty="0">
              <a:solidFill>
                <a:srgbClr val="4C4C4D"/>
              </a:solidFill>
              <a:latin typeface="Times New Roman" panose="02020603050405020304" pitchFamily="18" charset="0"/>
              <a:ea typeface="Heebo" pitchFamily="34" charset="-122"/>
              <a:cs typeface="Times New Roman" panose="02020603050405020304" pitchFamily="18" charset="0"/>
            </a:endParaRP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3 Referral Programs</a:t>
            </a: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Implement referral incentives for both patients and healthcare providers to encourage word-of-mouth marketing.</a:t>
            </a:r>
          </a:p>
          <a:p>
            <a:pPr marL="0" indent="0" algn="l">
              <a:buNone/>
            </a:pPr>
            <a:endParaRPr lang="en-US" sz="2000" dirty="0">
              <a:solidFill>
                <a:srgbClr val="4C4C4D"/>
              </a:solidFill>
              <a:latin typeface="Times New Roman" panose="02020603050405020304" pitchFamily="18" charset="0"/>
              <a:ea typeface="Heebo" pitchFamily="34" charset="-122"/>
              <a:cs typeface="Times New Roman" panose="02020603050405020304" pitchFamily="18" charset="0"/>
            </a:endParaRPr>
          </a:p>
          <a:p>
            <a:pPr marL="0" indent="0" algn="l">
              <a:buNone/>
            </a:pPr>
            <a:r>
              <a:rPr lang="en-US" sz="2000" b="1" dirty="0">
                <a:solidFill>
                  <a:srgbClr val="4C4C4D"/>
                </a:solidFill>
                <a:latin typeface="Times New Roman" panose="02020603050405020304" pitchFamily="18" charset="0"/>
                <a:ea typeface="Heebo" pitchFamily="34" charset="-122"/>
                <a:cs typeface="Times New Roman" panose="02020603050405020304" pitchFamily="18" charset="0"/>
              </a:rPr>
              <a:t> Metrics for Success</a:t>
            </a:r>
            <a:endParaRPr lang="en-US" sz="2000" dirty="0">
              <a:solidFill>
                <a:srgbClr val="4C4C4D"/>
              </a:solidFill>
              <a:latin typeface="Times New Roman" panose="02020603050405020304" pitchFamily="18" charset="0"/>
              <a:ea typeface="Heebo" pitchFamily="34" charset="-122"/>
              <a:cs typeface="Times New Roman" panose="02020603050405020304" pitchFamily="18" charset="0"/>
            </a:endParaRP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Key Performance Indicators (KPIs)</a:t>
            </a: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User Adoption Rate: Percentage of target audience using the platform.</a:t>
            </a: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Engagement Metrics: Frequency of chatbot interactions, social group participation.</a:t>
            </a: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Patient Satisfaction: Surveys to measure user satisfaction and perceived value.</a:t>
            </a: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Health Outcomes: Track improvements in patient health metrics over time.</a:t>
            </a:r>
          </a:p>
          <a:p>
            <a:pPr marL="0" indent="0" algn="l">
              <a:buNone/>
            </a:pPr>
            <a:endParaRPr lang="en-US" sz="2000" dirty="0">
              <a:solidFill>
                <a:srgbClr val="4C4C4D"/>
              </a:solidFill>
              <a:latin typeface="Times New Roman" panose="02020603050405020304" pitchFamily="18" charset="0"/>
              <a:ea typeface="Heebo" pitchFamily="34" charset="-122"/>
              <a:cs typeface="Times New Roman" panose="02020603050405020304" pitchFamily="18" charset="0"/>
            </a:endParaRPr>
          </a:p>
        </p:txBody>
      </p:sp>
      <p:pic>
        <p:nvPicPr>
          <p:cNvPr id="10" name="Picture 4" descr="LPU Logo - Lovely Professional University Free Vector Download">
            <a:extLst>
              <a:ext uri="{FF2B5EF4-FFF2-40B4-BE49-F238E27FC236}">
                <a16:creationId xmlns:a16="http://schemas.microsoft.com/office/drawing/2014/main" id="{E3BBA7B5-CDE8-A703-2EF1-6E1F2DE644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97260" y="7673354"/>
            <a:ext cx="1381760" cy="394773"/>
          </a:xfrm>
          <a:prstGeom prst="rect">
            <a:avLst/>
          </a:prstGeom>
          <a:noFill/>
          <a:extLst>
            <a:ext uri="{909E8E84-426E-40DD-AFC4-6F175D3DCCD1}">
              <a14:hiddenFill xmlns:a14="http://schemas.microsoft.com/office/drawing/2010/main">
                <a:solidFill>
                  <a:srgbClr val="FFFFFF"/>
                </a:solidFill>
              </a14:hiddenFill>
            </a:ext>
          </a:extLst>
        </p:spPr>
      </p:pic>
      <p:sp>
        <p:nvSpPr>
          <p:cNvPr id="3" name="Text 0">
            <a:extLst>
              <a:ext uri="{FF2B5EF4-FFF2-40B4-BE49-F238E27FC236}">
                <a16:creationId xmlns:a16="http://schemas.microsoft.com/office/drawing/2014/main" id="{2CDD2712-F1EF-B484-BF36-B672C6754767}"/>
              </a:ext>
            </a:extLst>
          </p:cNvPr>
          <p:cNvSpPr/>
          <p:nvPr/>
        </p:nvSpPr>
        <p:spPr>
          <a:xfrm>
            <a:off x="9531266" y="921966"/>
            <a:ext cx="4847754" cy="708779"/>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none" lIns="0" tIns="0" rIns="0" bIns="0" rtlCol="0" anchor="t"/>
          <a:lstStyle/>
          <a:p>
            <a:pPr marL="0" indent="0" algn="ctr">
              <a:lnSpc>
                <a:spcPts val="5550"/>
              </a:lnSpc>
              <a:buNone/>
            </a:pPr>
            <a:r>
              <a:rPr lang="en-US" sz="4450" dirty="0">
                <a:solidFill>
                  <a:srgbClr val="152D47"/>
                </a:solidFill>
                <a:latin typeface="Crimson Pro" pitchFamily="34" charset="0"/>
                <a:ea typeface="Crimson Pro" pitchFamily="34" charset="-122"/>
                <a:cs typeface="Crimson Pro" pitchFamily="34" charset="-120"/>
              </a:rPr>
              <a:t>Business Plan</a:t>
            </a:r>
            <a:endParaRPr lang="en-US" sz="4450" dirty="0"/>
          </a:p>
        </p:txBody>
      </p:sp>
    </p:spTree>
    <p:extLst>
      <p:ext uri="{BB962C8B-B14F-4D97-AF65-F5344CB8AC3E}">
        <p14:creationId xmlns:p14="http://schemas.microsoft.com/office/powerpoint/2010/main" val="3478151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7708"/>
          </a:xfrm>
          <a:prstGeom prst="rect">
            <a:avLst/>
          </a:prstGeom>
        </p:spPr>
      </p:pic>
      <p:sp>
        <p:nvSpPr>
          <p:cNvPr id="3" name="Text 0"/>
          <p:cNvSpPr/>
          <p:nvPr/>
        </p:nvSpPr>
        <p:spPr>
          <a:xfrm>
            <a:off x="293252" y="3460433"/>
            <a:ext cx="363710" cy="57290"/>
          </a:xfrm>
          <a:prstGeom prst="rect">
            <a:avLst/>
          </a:prstGeom>
          <a:noFill/>
          <a:ln/>
        </p:spPr>
        <p:txBody>
          <a:bodyPr wrap="none" lIns="0" tIns="0" rIns="0" bIns="0" rtlCol="0" anchor="t"/>
          <a:lstStyle/>
          <a:p>
            <a:pPr marL="0" indent="0">
              <a:lnSpc>
                <a:spcPts val="5150"/>
              </a:lnSpc>
              <a:buNone/>
            </a:pPr>
            <a:r>
              <a:rPr lang="en-US" sz="3200" dirty="0">
                <a:solidFill>
                  <a:srgbClr val="152D47"/>
                </a:solidFill>
                <a:latin typeface="Crimson Pro" pitchFamily="34" charset="0"/>
                <a:ea typeface="Crimson Pro" pitchFamily="34" charset="-122"/>
                <a:cs typeface="Crimson Pro" pitchFamily="34" charset="-120"/>
              </a:rPr>
              <a:t>Medication Reminders and Notifications  </a:t>
            </a:r>
            <a:endParaRPr lang="en-US" sz="3200" dirty="0"/>
          </a:p>
        </p:txBody>
      </p:sp>
      <p:sp>
        <p:nvSpPr>
          <p:cNvPr id="5" name="Text 1"/>
          <p:cNvSpPr/>
          <p:nvPr/>
        </p:nvSpPr>
        <p:spPr>
          <a:xfrm>
            <a:off x="589836" y="4524732"/>
            <a:ext cx="2617708" cy="327184"/>
          </a:xfrm>
          <a:prstGeom prst="rect">
            <a:avLst/>
          </a:prstGeom>
          <a:noFill/>
          <a:ln/>
        </p:spPr>
        <p:txBody>
          <a:bodyPr wrap="none" lIns="0" tIns="0" rIns="0" bIns="0" rtlCol="0" anchor="t"/>
          <a:lstStyle/>
          <a:p>
            <a:pPr marL="0" indent="0" algn="l">
              <a:lnSpc>
                <a:spcPts val="2550"/>
              </a:lnSpc>
              <a:buNone/>
            </a:pPr>
            <a:r>
              <a:rPr lang="en-US" sz="2050" dirty="0">
                <a:solidFill>
                  <a:srgbClr val="4C4C4D"/>
                </a:solidFill>
                <a:latin typeface="Crimson Pro" pitchFamily="34" charset="0"/>
                <a:ea typeface="Crimson Pro" pitchFamily="34" charset="-122"/>
                <a:cs typeface="Crimson Pro" pitchFamily="34" charset="-120"/>
              </a:rPr>
              <a:t>Medication Schedule</a:t>
            </a:r>
            <a:endParaRPr lang="en-US" sz="2050" dirty="0"/>
          </a:p>
        </p:txBody>
      </p:sp>
      <p:sp>
        <p:nvSpPr>
          <p:cNvPr id="6" name="Text 2"/>
          <p:cNvSpPr/>
          <p:nvPr/>
        </p:nvSpPr>
        <p:spPr>
          <a:xfrm>
            <a:off x="480417" y="4972169"/>
            <a:ext cx="3969544" cy="1340168"/>
          </a:xfrm>
          <a:prstGeom prst="rect">
            <a:avLst/>
          </a:prstGeom>
          <a:noFill/>
          <a:ln/>
        </p:spPr>
        <p:txBody>
          <a:bodyPr wrap="square" lIns="0" tIns="0" rIns="0" bIns="0" rtlCol="0" anchor="t"/>
          <a:lstStyle/>
          <a:p>
            <a:pPr marL="0" indent="0" algn="l">
              <a:lnSpc>
                <a:spcPts val="2600"/>
              </a:lnSpc>
              <a:buNone/>
            </a:pPr>
            <a:r>
              <a:rPr lang="en-US" sz="1600" dirty="0">
                <a:solidFill>
                  <a:srgbClr val="4C4C4D"/>
                </a:solidFill>
                <a:latin typeface="Heebo" pitchFamily="34" charset="0"/>
                <a:ea typeface="Heebo" pitchFamily="34" charset="-122"/>
                <a:cs typeface="Heebo" pitchFamily="34" charset="-120"/>
              </a:rPr>
              <a:t>The chatbot helps patients manage their medications by creating a personalized schedule based on their prescriptions, dosage, and frequency.</a:t>
            </a:r>
            <a:endParaRPr lang="en-US" sz="1600" dirty="0"/>
          </a:p>
        </p:txBody>
      </p:sp>
      <p:sp>
        <p:nvSpPr>
          <p:cNvPr id="8" name="Text 3"/>
          <p:cNvSpPr/>
          <p:nvPr/>
        </p:nvSpPr>
        <p:spPr>
          <a:xfrm>
            <a:off x="5330428" y="5315069"/>
            <a:ext cx="2877503" cy="327184"/>
          </a:xfrm>
          <a:prstGeom prst="rect">
            <a:avLst/>
          </a:prstGeom>
          <a:noFill/>
          <a:ln/>
        </p:spPr>
        <p:txBody>
          <a:bodyPr wrap="none" lIns="0" tIns="0" rIns="0" bIns="0" rtlCol="0" anchor="t"/>
          <a:lstStyle/>
          <a:p>
            <a:pPr marL="0" indent="0" algn="l">
              <a:lnSpc>
                <a:spcPts val="2550"/>
              </a:lnSpc>
              <a:buNone/>
            </a:pPr>
            <a:r>
              <a:rPr lang="en-US" sz="2050" dirty="0">
                <a:solidFill>
                  <a:srgbClr val="4C4C4D"/>
                </a:solidFill>
                <a:latin typeface="Crimson Pro" pitchFamily="34" charset="0"/>
                <a:ea typeface="Crimson Pro" pitchFamily="34" charset="-122"/>
                <a:cs typeface="Crimson Pro" pitchFamily="34" charset="-120"/>
              </a:rPr>
              <a:t>Reminders &amp; Notifications</a:t>
            </a:r>
            <a:endParaRPr lang="en-US" sz="2050" dirty="0"/>
          </a:p>
        </p:txBody>
      </p:sp>
      <p:sp>
        <p:nvSpPr>
          <p:cNvPr id="9" name="Text 4"/>
          <p:cNvSpPr/>
          <p:nvPr/>
        </p:nvSpPr>
        <p:spPr>
          <a:xfrm>
            <a:off x="5330428" y="5767864"/>
            <a:ext cx="3969544" cy="1675209"/>
          </a:xfrm>
          <a:prstGeom prst="rect">
            <a:avLst/>
          </a:prstGeom>
          <a:noFill/>
          <a:ln/>
        </p:spPr>
        <p:txBody>
          <a:bodyPr wrap="square" lIns="0" tIns="0" rIns="0" bIns="0" rtlCol="0" anchor="t"/>
          <a:lstStyle/>
          <a:p>
            <a:pPr marL="0" indent="0" algn="l">
              <a:lnSpc>
                <a:spcPts val="2600"/>
              </a:lnSpc>
              <a:buNone/>
            </a:pPr>
            <a:r>
              <a:rPr lang="en-US" sz="1600" dirty="0">
                <a:solidFill>
                  <a:srgbClr val="4C4C4D"/>
                </a:solidFill>
                <a:latin typeface="Heebo" pitchFamily="34" charset="0"/>
                <a:ea typeface="Heebo" pitchFamily="34" charset="-122"/>
                <a:cs typeface="Heebo" pitchFamily="34" charset="-120"/>
              </a:rPr>
              <a:t>The chatbot sends timely reminders and notifications to patients through their preferred communication channels, ensuring that they take their medications on time and avoid missed doses.</a:t>
            </a:r>
            <a:endParaRPr lang="en-US" sz="1600" dirty="0"/>
          </a:p>
        </p:txBody>
      </p:sp>
      <p:sp>
        <p:nvSpPr>
          <p:cNvPr id="11" name="Text 5"/>
          <p:cNvSpPr/>
          <p:nvPr/>
        </p:nvSpPr>
        <p:spPr>
          <a:xfrm>
            <a:off x="10709196" y="3951208"/>
            <a:ext cx="2617708" cy="327184"/>
          </a:xfrm>
          <a:prstGeom prst="rect">
            <a:avLst/>
          </a:prstGeom>
          <a:noFill/>
          <a:ln/>
        </p:spPr>
        <p:txBody>
          <a:bodyPr wrap="none" lIns="0" tIns="0" rIns="0" bIns="0" rtlCol="0" anchor="t"/>
          <a:lstStyle/>
          <a:p>
            <a:pPr marL="0" indent="0" algn="l">
              <a:lnSpc>
                <a:spcPts val="2550"/>
              </a:lnSpc>
              <a:buNone/>
            </a:pPr>
            <a:r>
              <a:rPr lang="en-US" sz="2050" dirty="0">
                <a:solidFill>
                  <a:srgbClr val="4C4C4D"/>
                </a:solidFill>
                <a:latin typeface="Crimson Pro" pitchFamily="34" charset="0"/>
                <a:ea typeface="Crimson Pro" pitchFamily="34" charset="-122"/>
                <a:cs typeface="Crimson Pro" pitchFamily="34" charset="-120"/>
              </a:rPr>
              <a:t>Tracking Adherence</a:t>
            </a:r>
            <a:endParaRPr lang="en-US" sz="2050" dirty="0"/>
          </a:p>
        </p:txBody>
      </p:sp>
      <p:sp>
        <p:nvSpPr>
          <p:cNvPr id="12" name="Text 6"/>
          <p:cNvSpPr/>
          <p:nvPr/>
        </p:nvSpPr>
        <p:spPr>
          <a:xfrm>
            <a:off x="10180439" y="4477464"/>
            <a:ext cx="3969544" cy="1675209"/>
          </a:xfrm>
          <a:prstGeom prst="rect">
            <a:avLst/>
          </a:prstGeom>
          <a:noFill/>
          <a:ln/>
        </p:spPr>
        <p:txBody>
          <a:bodyPr wrap="square" lIns="0" tIns="0" rIns="0" bIns="0" rtlCol="0" anchor="t"/>
          <a:lstStyle/>
          <a:p>
            <a:pPr marL="0" indent="0" algn="l">
              <a:lnSpc>
                <a:spcPts val="2600"/>
              </a:lnSpc>
              <a:buNone/>
            </a:pPr>
            <a:r>
              <a:rPr lang="en-US" sz="1600" dirty="0">
                <a:solidFill>
                  <a:srgbClr val="4C4C4D"/>
                </a:solidFill>
                <a:latin typeface="Heebo" pitchFamily="34" charset="0"/>
                <a:ea typeface="Heebo" pitchFamily="34" charset="-122"/>
                <a:cs typeface="Heebo" pitchFamily="34" charset="-120"/>
              </a:rPr>
              <a:t>The model tracks medication adherence and provides feedback to patients and healthcare providers. This helps identify potential issues and intervene early to prevent adverse outcomes.</a:t>
            </a:r>
            <a:endParaRPr lang="en-US" sz="1600" dirty="0"/>
          </a:p>
        </p:txBody>
      </p:sp>
      <p:pic>
        <p:nvPicPr>
          <p:cNvPr id="13" name="Picture 4" descr="Lovely Professional University logo">
            <a:extLst>
              <a:ext uri="{FF2B5EF4-FFF2-40B4-BE49-F238E27FC236}">
                <a16:creationId xmlns:a16="http://schemas.microsoft.com/office/drawing/2014/main" id="{0A48C599-7A38-3F1B-A008-B6E770B44B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929" t="32691" r="33153" b="33000"/>
          <a:stretch/>
        </p:blipFill>
        <p:spPr bwMode="auto">
          <a:xfrm>
            <a:off x="3930793" y="1635194"/>
            <a:ext cx="422131" cy="426964"/>
          </a:xfrm>
          <a:prstGeom prst="ellipse">
            <a:avLst/>
          </a:prstGeom>
          <a:ln>
            <a:noFill/>
          </a:ln>
          <a:effectLst>
            <a:outerShdw blurRad="57785" dist="33020" dir="3180000" algn="ctr">
              <a:srgbClr val="000000">
                <a:alpha val="30000"/>
              </a:srgbClr>
            </a:outerShdw>
            <a:softEdge rad="112500"/>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a14="http://schemas.microsoft.com/office/drawing/2010/main">
                <a:solidFill>
                  <a:srgbClr val="FFFFFF"/>
                </a:solidFill>
              </a14:hiddenFill>
            </a:ext>
          </a:extLst>
        </p:spPr>
      </p:pic>
      <p:pic>
        <p:nvPicPr>
          <p:cNvPr id="6148" name="Picture 4" descr="LPU Logo - Lovely Professional University Free Vector Download">
            <a:extLst>
              <a:ext uri="{FF2B5EF4-FFF2-40B4-BE49-F238E27FC236}">
                <a16:creationId xmlns:a16="http://schemas.microsoft.com/office/drawing/2014/main" id="{45856197-EB63-C5AC-B146-9F0D60E209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97260" y="7673354"/>
            <a:ext cx="1381760" cy="39477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nector: Elbow 15">
            <a:extLst>
              <a:ext uri="{FF2B5EF4-FFF2-40B4-BE49-F238E27FC236}">
                <a16:creationId xmlns:a16="http://schemas.microsoft.com/office/drawing/2014/main" id="{FF8155C6-ACE9-022D-B17C-AF354D9530D6}"/>
              </a:ext>
            </a:extLst>
          </p:cNvPr>
          <p:cNvCxnSpPr>
            <a:cxnSpLocks/>
          </p:cNvCxnSpPr>
          <p:nvPr/>
        </p:nvCxnSpPr>
        <p:spPr>
          <a:xfrm>
            <a:off x="4228444" y="5551048"/>
            <a:ext cx="992545" cy="65436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0" name="Connector: Elbow 19">
            <a:extLst>
              <a:ext uri="{FF2B5EF4-FFF2-40B4-BE49-F238E27FC236}">
                <a16:creationId xmlns:a16="http://schemas.microsoft.com/office/drawing/2014/main" id="{A5F43607-DDB3-1214-1B28-9B5B476D5A37}"/>
              </a:ext>
            </a:extLst>
          </p:cNvPr>
          <p:cNvCxnSpPr>
            <a:cxnSpLocks/>
          </p:cNvCxnSpPr>
          <p:nvPr/>
        </p:nvCxnSpPr>
        <p:spPr>
          <a:xfrm flipV="1">
            <a:off x="9367520" y="4943355"/>
            <a:ext cx="658268" cy="504945"/>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EB4D565D-251D-9F5A-A635-0659B63C857A}"/>
              </a:ext>
            </a:extLst>
          </p:cNvPr>
          <p:cNvSpPr txBox="1"/>
          <p:nvPr/>
        </p:nvSpPr>
        <p:spPr>
          <a:xfrm>
            <a:off x="3771900" y="2597527"/>
            <a:ext cx="6057900" cy="769441"/>
          </a:xfrm>
          <a:prstGeom prst="rect">
            <a:avLst/>
          </a:prstGeom>
          <a:noFill/>
        </p:spPr>
        <p:txBody>
          <a:bodyPr wrap="square" rtlCol="0">
            <a:spAutoFit/>
          </a:bodyPr>
          <a:lstStyle/>
          <a:p>
            <a:pPr algn="ctr"/>
            <a:r>
              <a:rPr lang="en-IN" sz="4400" dirty="0">
                <a:ln w="0"/>
                <a:solidFill>
                  <a:schemeClr val="accent1">
                    <a:lumMod val="5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FUTURE SCOPE</a:t>
            </a:r>
          </a:p>
        </p:txBody>
      </p:sp>
      <p:sp>
        <p:nvSpPr>
          <p:cNvPr id="24" name="Rectangle 23">
            <a:extLst>
              <a:ext uri="{FF2B5EF4-FFF2-40B4-BE49-F238E27FC236}">
                <a16:creationId xmlns:a16="http://schemas.microsoft.com/office/drawing/2014/main" id="{78558F07-8225-9390-350E-BFA37C22548B}"/>
              </a:ext>
            </a:extLst>
          </p:cNvPr>
          <p:cNvSpPr/>
          <p:nvPr/>
        </p:nvSpPr>
        <p:spPr>
          <a:xfrm>
            <a:off x="371475" y="4477464"/>
            <a:ext cx="3856969" cy="2047161"/>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IN"/>
          </a:p>
        </p:txBody>
      </p:sp>
      <p:sp>
        <p:nvSpPr>
          <p:cNvPr id="25" name="Rectangle 24">
            <a:extLst>
              <a:ext uri="{FF2B5EF4-FFF2-40B4-BE49-F238E27FC236}">
                <a16:creationId xmlns:a16="http://schemas.microsoft.com/office/drawing/2014/main" id="{3683E324-AD12-0E48-512B-3C0FFF393777}"/>
              </a:ext>
            </a:extLst>
          </p:cNvPr>
          <p:cNvSpPr/>
          <p:nvPr/>
        </p:nvSpPr>
        <p:spPr>
          <a:xfrm>
            <a:off x="5220989" y="5315067"/>
            <a:ext cx="4146531" cy="227635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IN"/>
          </a:p>
        </p:txBody>
      </p:sp>
      <p:sp>
        <p:nvSpPr>
          <p:cNvPr id="28" name="Rectangle 27">
            <a:extLst>
              <a:ext uri="{FF2B5EF4-FFF2-40B4-BE49-F238E27FC236}">
                <a16:creationId xmlns:a16="http://schemas.microsoft.com/office/drawing/2014/main" id="{FBEC6762-54B0-94A2-33AD-26ABFA37BB91}"/>
              </a:ext>
            </a:extLst>
          </p:cNvPr>
          <p:cNvSpPr/>
          <p:nvPr/>
        </p:nvSpPr>
        <p:spPr>
          <a:xfrm>
            <a:off x="10061417" y="3797021"/>
            <a:ext cx="3969544" cy="2515316"/>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IN"/>
          </a:p>
        </p:txBody>
      </p:sp>
      <p:pic>
        <p:nvPicPr>
          <p:cNvPr id="30" name="Picture 2" descr="Notification Generic Blue icon | Freepik">
            <a:extLst>
              <a:ext uri="{FF2B5EF4-FFF2-40B4-BE49-F238E27FC236}">
                <a16:creationId xmlns:a16="http://schemas.microsoft.com/office/drawing/2014/main" id="{BB4E4A7C-3113-B66E-681D-761D6C80FE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7240" y="3636258"/>
            <a:ext cx="367014" cy="3670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03240" y="106321"/>
            <a:ext cx="10435352" cy="708779"/>
          </a:xfrm>
          <a:prstGeom prst="rect">
            <a:avLst/>
          </a:prstGeom>
          <a:noFill/>
          <a:ln/>
        </p:spPr>
        <p:txBody>
          <a:bodyPr wrap="none" lIns="0" tIns="0" rIns="0" bIns="0" rtlCol="0" anchor="t"/>
          <a:lstStyle/>
          <a:p>
            <a:pPr marL="0" indent="0">
              <a:lnSpc>
                <a:spcPts val="5550"/>
              </a:lnSpc>
              <a:buNone/>
            </a:pPr>
            <a:r>
              <a:rPr lang="en-US" sz="4450" dirty="0">
                <a:solidFill>
                  <a:srgbClr val="152D47"/>
                </a:solidFill>
                <a:latin typeface="Times New Roman" panose="02020603050405020304" pitchFamily="18" charset="0"/>
                <a:ea typeface="Crimson Pro" pitchFamily="34" charset="-122"/>
                <a:cs typeface="Times New Roman" panose="02020603050405020304" pitchFamily="18" charset="0"/>
              </a:rPr>
              <a:t>Patient Data Analysis and Report Generation</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647193" y="156638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D47"/>
                </a:solidFill>
                <a:latin typeface="Times New Roman" panose="02020603050405020304" pitchFamily="18" charset="0"/>
                <a:ea typeface="Crimson Pro" pitchFamily="34" charset="-122"/>
                <a:cs typeface="Times New Roman" panose="02020603050405020304" pitchFamily="18" charset="0"/>
              </a:rPr>
              <a:t>Collecting Data</a:t>
            </a:r>
            <a:endParaRPr lang="en-US" sz="2200" dirty="0">
              <a:latin typeface="Times New Roman" panose="02020603050405020304" pitchFamily="18" charset="0"/>
              <a:cs typeface="Times New Roman" panose="02020603050405020304" pitchFamily="18" charset="0"/>
            </a:endParaRPr>
          </a:p>
        </p:txBody>
      </p:sp>
      <p:sp>
        <p:nvSpPr>
          <p:cNvPr id="4" name="Text 2"/>
          <p:cNvSpPr/>
          <p:nvPr/>
        </p:nvSpPr>
        <p:spPr>
          <a:xfrm>
            <a:off x="507532" y="2162057"/>
            <a:ext cx="5025985" cy="2177415"/>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Times New Roman" panose="02020603050405020304" pitchFamily="18" charset="0"/>
                <a:ea typeface="Heebo" pitchFamily="34" charset="-122"/>
                <a:cs typeface="Times New Roman" panose="02020603050405020304" pitchFamily="18" charset="0"/>
              </a:rPr>
              <a:t>The chatbot collects patient data from wearable devices, electronic health records, and patient interactions. This data provides a comprehensive picture of the patient's health status.</a:t>
            </a:r>
            <a:endParaRPr lang="en-US" sz="1750" dirty="0">
              <a:latin typeface="Times New Roman" panose="02020603050405020304" pitchFamily="18" charset="0"/>
              <a:cs typeface="Times New Roman" panose="02020603050405020304" pitchFamily="18" charset="0"/>
            </a:endParaRPr>
          </a:p>
        </p:txBody>
      </p:sp>
      <p:sp>
        <p:nvSpPr>
          <p:cNvPr id="5" name="Text 3"/>
          <p:cNvSpPr/>
          <p:nvPr/>
        </p:nvSpPr>
        <p:spPr>
          <a:xfrm>
            <a:off x="6506167" y="157805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D47"/>
                </a:solidFill>
                <a:latin typeface="Times New Roman" panose="02020603050405020304" pitchFamily="18" charset="0"/>
                <a:ea typeface="Crimson Pro" pitchFamily="34" charset="-122"/>
                <a:cs typeface="Times New Roman" panose="02020603050405020304" pitchFamily="18" charset="0"/>
              </a:rPr>
              <a:t>Data Analysis</a:t>
            </a:r>
            <a:endParaRPr lang="en-US" sz="2200" dirty="0">
              <a:latin typeface="Times New Roman" panose="02020603050405020304" pitchFamily="18" charset="0"/>
              <a:cs typeface="Times New Roman" panose="02020603050405020304" pitchFamily="18" charset="0"/>
            </a:endParaRPr>
          </a:p>
        </p:txBody>
      </p:sp>
      <p:sp>
        <p:nvSpPr>
          <p:cNvPr id="6" name="Text 4"/>
          <p:cNvSpPr/>
          <p:nvPr/>
        </p:nvSpPr>
        <p:spPr>
          <a:xfrm>
            <a:off x="6201874" y="2158130"/>
            <a:ext cx="5771051" cy="1906192"/>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Times New Roman" panose="02020603050405020304" pitchFamily="18" charset="0"/>
                <a:ea typeface="Heebo" pitchFamily="34" charset="-122"/>
                <a:cs typeface="Times New Roman" panose="02020603050405020304" pitchFamily="18" charset="0"/>
              </a:rPr>
              <a:t>The model uses advanced machine learning algorithms to analyze the collected data, identifying patterns and trends that reveal insights into a patient's health conditions, potential risks, and medication effectiveness.</a:t>
            </a:r>
            <a:endParaRPr lang="en-US" sz="1750" dirty="0">
              <a:latin typeface="Times New Roman" panose="02020603050405020304" pitchFamily="18" charset="0"/>
              <a:cs typeface="Times New Roman" panose="02020603050405020304" pitchFamily="18" charset="0"/>
            </a:endParaRPr>
          </a:p>
        </p:txBody>
      </p:sp>
      <p:sp>
        <p:nvSpPr>
          <p:cNvPr id="7" name="Text 5"/>
          <p:cNvSpPr/>
          <p:nvPr/>
        </p:nvSpPr>
        <p:spPr>
          <a:xfrm>
            <a:off x="647193" y="426863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D47"/>
                </a:solidFill>
                <a:latin typeface="Times New Roman" panose="02020603050405020304" pitchFamily="18" charset="0"/>
                <a:ea typeface="Crimson Pro" pitchFamily="34" charset="-122"/>
                <a:cs typeface="Times New Roman" panose="02020603050405020304" pitchFamily="18" charset="0"/>
              </a:rPr>
              <a:t>Generating Reports</a:t>
            </a:r>
            <a:endParaRPr lang="en-US" sz="2200" dirty="0">
              <a:latin typeface="Times New Roman" panose="02020603050405020304" pitchFamily="18" charset="0"/>
              <a:cs typeface="Times New Roman" panose="02020603050405020304" pitchFamily="18" charset="0"/>
            </a:endParaRPr>
          </a:p>
        </p:txBody>
      </p:sp>
      <p:sp>
        <p:nvSpPr>
          <p:cNvPr id="8" name="Text 6"/>
          <p:cNvSpPr/>
          <p:nvPr/>
        </p:nvSpPr>
        <p:spPr>
          <a:xfrm>
            <a:off x="637666" y="4813113"/>
            <a:ext cx="5025985" cy="2177415"/>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Times New Roman" panose="02020603050405020304" pitchFamily="18" charset="0"/>
                <a:ea typeface="Heebo" pitchFamily="34" charset="-122"/>
                <a:cs typeface="Times New Roman" panose="02020603050405020304" pitchFamily="18" charset="0"/>
              </a:rPr>
              <a:t>Based on the analysis, the model generates concise and informative reports that are easily accessible to patients and their healthcare providers, facilitating informed decision-making and personalized care plans.</a:t>
            </a:r>
            <a:endParaRPr lang="en-US" sz="1750" dirty="0">
              <a:latin typeface="Times New Roman" panose="02020603050405020304" pitchFamily="18" charset="0"/>
              <a:cs typeface="Times New Roman" panose="02020603050405020304" pitchFamily="18" charset="0"/>
            </a:endParaRPr>
          </a:p>
        </p:txBody>
      </p:sp>
      <p:pic>
        <p:nvPicPr>
          <p:cNvPr id="9" name="Image 0" descr="preencoded.png">
            <a:extLst>
              <a:ext uri="{FF2B5EF4-FFF2-40B4-BE49-F238E27FC236}">
                <a16:creationId xmlns:a16="http://schemas.microsoft.com/office/drawing/2014/main" id="{EC66E454-2AD0-3BCD-7806-998A29542612}"/>
              </a:ext>
            </a:extLst>
          </p:cNvPr>
          <p:cNvPicPr>
            <a:picLocks noChangeAspect="1"/>
          </p:cNvPicPr>
          <p:nvPr/>
        </p:nvPicPr>
        <p:blipFill>
          <a:blip r:embed="rId3"/>
          <a:srcRect l="26101" t="31482" r="22222" b="38542"/>
          <a:stretch/>
        </p:blipFill>
        <p:spPr>
          <a:xfrm>
            <a:off x="11452265" y="110964"/>
            <a:ext cx="2835235" cy="2466976"/>
          </a:xfrm>
          <a:prstGeom prst="ellipse">
            <a:avLst/>
          </a:prstGeom>
          <a:ln>
            <a:noFill/>
          </a:ln>
          <a:effectLst>
            <a:softEdge rad="112500"/>
          </a:effectLst>
        </p:spPr>
      </p:pic>
      <p:pic>
        <p:nvPicPr>
          <p:cNvPr id="1028" name="Picture 4" descr="Lovely Professional University logo">
            <a:extLst>
              <a:ext uri="{FF2B5EF4-FFF2-40B4-BE49-F238E27FC236}">
                <a16:creationId xmlns:a16="http://schemas.microsoft.com/office/drawing/2014/main" id="{35CB6B17-F857-04B0-FFE8-8E9D64EF6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929" t="32691" r="33153" b="33000"/>
          <a:stretch/>
        </p:blipFill>
        <p:spPr bwMode="auto">
          <a:xfrm>
            <a:off x="13065269" y="1759019"/>
            <a:ext cx="233910" cy="236588"/>
          </a:xfrm>
          <a:prstGeom prst="ellipse">
            <a:avLst/>
          </a:prstGeom>
          <a:ln>
            <a:noFill/>
          </a:ln>
          <a:effectLst>
            <a:outerShdw blurRad="57785" dist="33020" dir="3180000" algn="ctr">
              <a:srgbClr val="000000">
                <a:alpha val="30000"/>
              </a:srgbClr>
            </a:outerShdw>
            <a:softEdge rad="112500"/>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E7A1CE5-C38C-A817-0FC6-13036FCE4EC6}"/>
              </a:ext>
            </a:extLst>
          </p:cNvPr>
          <p:cNvPicPr>
            <a:picLocks noChangeAspect="1"/>
          </p:cNvPicPr>
          <p:nvPr/>
        </p:nvPicPr>
        <p:blipFill>
          <a:blip r:embed="rId5"/>
          <a:srcRect b="-737"/>
          <a:stretch/>
        </p:blipFill>
        <p:spPr>
          <a:xfrm>
            <a:off x="6314622" y="3724275"/>
            <a:ext cx="8315778" cy="4505325"/>
          </a:xfrm>
          <a:prstGeom prst="rect">
            <a:avLst/>
          </a:prstGeom>
        </p:spPr>
      </p:pic>
      <p:pic>
        <p:nvPicPr>
          <p:cNvPr id="10" name="Picture 4" descr="LPU Logo - Lovely Professional University Free Vector Download">
            <a:extLst>
              <a:ext uri="{FF2B5EF4-FFF2-40B4-BE49-F238E27FC236}">
                <a16:creationId xmlns:a16="http://schemas.microsoft.com/office/drawing/2014/main" id="{EDF1DBDF-09FA-E18B-3C3F-7071856B78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97260" y="7673354"/>
            <a:ext cx="1381760" cy="3947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A06B972-56AB-8D66-0BCB-E517C91D8AAE}"/>
              </a:ext>
            </a:extLst>
          </p:cNvPr>
          <p:cNvPicPr>
            <a:picLocks noChangeAspect="1"/>
          </p:cNvPicPr>
          <p:nvPr/>
        </p:nvPicPr>
        <p:blipFill>
          <a:blip r:embed="rId7"/>
          <a:stretch>
            <a:fillRect/>
          </a:stretch>
        </p:blipFill>
        <p:spPr>
          <a:xfrm>
            <a:off x="12348870" y="5638168"/>
            <a:ext cx="1666707" cy="16667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98552AAB-6719-B201-F600-71C2FF49DBC2}"/>
              </a:ext>
            </a:extLst>
          </p:cNvPr>
          <p:cNvSpPr txBox="1"/>
          <p:nvPr/>
        </p:nvSpPr>
        <p:spPr>
          <a:xfrm>
            <a:off x="12512784" y="7339878"/>
            <a:ext cx="1338878" cy="246221"/>
          </a:xfrm>
          <a:prstGeom prst="rect">
            <a:avLst/>
          </a:prstGeom>
          <a:noFill/>
        </p:spPr>
        <p:txBody>
          <a:bodyPr wrap="square" rtlCol="0">
            <a:spAutoFit/>
          </a:bodyPr>
          <a:lstStyle/>
          <a:p>
            <a:pPr algn="ctr"/>
            <a:r>
              <a:rPr lang="en-IN" sz="1000" dirty="0"/>
              <a:t>FIG: TEST IMAGE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051620" y="363558"/>
            <a:ext cx="5900976" cy="592574"/>
          </a:xfrm>
          <a:prstGeom prst="rect">
            <a:avLst/>
          </a:prstGeom>
          <a:noFill/>
          <a:ln/>
        </p:spPr>
        <p:txBody>
          <a:bodyPr wrap="none" lIns="0" tIns="0" rIns="0" bIns="0" rtlCol="0" anchor="t"/>
          <a:lstStyle/>
          <a:p>
            <a:pPr marL="0" indent="0">
              <a:lnSpc>
                <a:spcPts val="4650"/>
              </a:lnSpc>
              <a:buNone/>
            </a:pPr>
            <a:r>
              <a:rPr lang="en-US" sz="4400" b="1" dirty="0">
                <a:solidFill>
                  <a:srgbClr val="152D47"/>
                </a:solidFill>
                <a:latin typeface="Times New Roman" panose="02020603050405020304" pitchFamily="18" charset="0"/>
                <a:ea typeface="Crimson Pro" pitchFamily="34" charset="-122"/>
                <a:cs typeface="Times New Roman" panose="02020603050405020304" pitchFamily="18" charset="0"/>
              </a:rPr>
              <a:t>Personal Health Education Kit</a:t>
            </a:r>
            <a:endParaRPr lang="en-US" sz="4400" b="1" dirty="0">
              <a:latin typeface="Times New Roman" panose="02020603050405020304" pitchFamily="18" charset="0"/>
              <a:cs typeface="Times New Roman" panose="02020603050405020304" pitchFamily="18" charset="0"/>
            </a:endParaRPr>
          </a:p>
        </p:txBody>
      </p:sp>
      <p:sp>
        <p:nvSpPr>
          <p:cNvPr id="5" name="Text 2"/>
          <p:cNvSpPr/>
          <p:nvPr/>
        </p:nvSpPr>
        <p:spPr>
          <a:xfrm>
            <a:off x="636747" y="1605558"/>
            <a:ext cx="101679" cy="284440"/>
          </a:xfrm>
          <a:prstGeom prst="rect">
            <a:avLst/>
          </a:prstGeom>
          <a:noFill/>
          <a:ln/>
        </p:spPr>
        <p:txBody>
          <a:bodyPr wrap="none" lIns="0" tIns="0" rIns="0" bIns="0" rtlCol="0" anchor="t"/>
          <a:lstStyle/>
          <a:p>
            <a:pPr marL="0" indent="0" algn="ctr">
              <a:lnSpc>
                <a:spcPts val="2200"/>
              </a:lnSpc>
              <a:buNone/>
            </a:pPr>
            <a:endParaRPr lang="en-US" sz="2200" dirty="0">
              <a:latin typeface="Times New Roman" panose="02020603050405020304" pitchFamily="18" charset="0"/>
              <a:cs typeface="Times New Roman" panose="02020603050405020304" pitchFamily="18" charset="0"/>
            </a:endParaRPr>
          </a:p>
        </p:txBody>
      </p:sp>
      <p:sp>
        <p:nvSpPr>
          <p:cNvPr id="6" name="Text 3"/>
          <p:cNvSpPr/>
          <p:nvPr/>
        </p:nvSpPr>
        <p:spPr>
          <a:xfrm>
            <a:off x="1090494" y="1534478"/>
            <a:ext cx="2370653" cy="296228"/>
          </a:xfrm>
          <a:prstGeom prst="rect">
            <a:avLst/>
          </a:prstGeom>
          <a:noFill/>
          <a:ln/>
        </p:spPr>
        <p:txBody>
          <a:bodyPr wrap="none" lIns="0" tIns="0" rIns="0" bIns="0" rtlCol="0" anchor="t"/>
          <a:lstStyle/>
          <a:p>
            <a:pPr marL="0" indent="0">
              <a:lnSpc>
                <a:spcPts val="2300"/>
              </a:lnSpc>
              <a:buNone/>
            </a:pPr>
            <a:r>
              <a:rPr lang="en-US" sz="1850" b="1" dirty="0">
                <a:solidFill>
                  <a:srgbClr val="4C4C4D"/>
                </a:solidFill>
                <a:latin typeface="Times New Roman" panose="02020603050405020304" pitchFamily="18" charset="0"/>
                <a:ea typeface="Crimson Pro" pitchFamily="34" charset="-122"/>
                <a:cs typeface="Times New Roman" panose="02020603050405020304" pitchFamily="18" charset="0"/>
              </a:rPr>
              <a:t>Personalized Content</a:t>
            </a:r>
            <a:endParaRPr lang="en-US" sz="1850" b="1" dirty="0">
              <a:latin typeface="Times New Roman" panose="02020603050405020304" pitchFamily="18" charset="0"/>
              <a:cs typeface="Times New Roman" panose="02020603050405020304" pitchFamily="18" charset="0"/>
            </a:endParaRPr>
          </a:p>
        </p:txBody>
      </p:sp>
      <p:sp>
        <p:nvSpPr>
          <p:cNvPr id="7" name="Text 4"/>
          <p:cNvSpPr/>
          <p:nvPr/>
        </p:nvSpPr>
        <p:spPr>
          <a:xfrm>
            <a:off x="1090494" y="1944410"/>
            <a:ext cx="3197185" cy="1820228"/>
          </a:xfrm>
          <a:prstGeom prst="rect">
            <a:avLst/>
          </a:prstGeom>
          <a:noFill/>
          <a:ln/>
        </p:spPr>
        <p:txBody>
          <a:bodyPr wrap="square" lIns="0" tIns="0" rIns="0" bIns="0" rtlCol="0" anchor="t"/>
          <a:lstStyle/>
          <a:p>
            <a:pPr marL="0" indent="0">
              <a:lnSpc>
                <a:spcPts val="2350"/>
              </a:lnSpc>
              <a:buNone/>
            </a:pPr>
            <a:r>
              <a:rPr lang="en-US" sz="1450" dirty="0">
                <a:solidFill>
                  <a:srgbClr val="4C4C4D"/>
                </a:solidFill>
                <a:latin typeface="Times New Roman" panose="02020603050405020304" pitchFamily="18" charset="0"/>
                <a:ea typeface="Heebo" pitchFamily="34" charset="-122"/>
                <a:cs typeface="Times New Roman" panose="02020603050405020304" pitchFamily="18" charset="0"/>
              </a:rPr>
              <a:t>The chatbot provides patients with customized health education based on their individual needs, risk factors, and medical history. This ensures that the information is relevant and tailored to their specific situation.</a:t>
            </a:r>
            <a:endParaRPr lang="en-US" sz="1450" dirty="0">
              <a:latin typeface="Times New Roman" panose="02020603050405020304" pitchFamily="18" charset="0"/>
              <a:cs typeface="Times New Roman" panose="02020603050405020304" pitchFamily="18" charset="0"/>
            </a:endParaRPr>
          </a:p>
        </p:txBody>
      </p:sp>
      <p:sp>
        <p:nvSpPr>
          <p:cNvPr id="9" name="Text 6"/>
          <p:cNvSpPr/>
          <p:nvPr/>
        </p:nvSpPr>
        <p:spPr>
          <a:xfrm>
            <a:off x="4619983" y="1605558"/>
            <a:ext cx="141208" cy="284440"/>
          </a:xfrm>
          <a:prstGeom prst="rect">
            <a:avLst/>
          </a:prstGeom>
          <a:noFill/>
          <a:ln/>
        </p:spPr>
        <p:txBody>
          <a:bodyPr wrap="none" lIns="0" tIns="0" rIns="0" bIns="0" rtlCol="0" anchor="t"/>
          <a:lstStyle/>
          <a:p>
            <a:pPr marL="0" indent="0" algn="ctr">
              <a:lnSpc>
                <a:spcPts val="2200"/>
              </a:lnSpc>
              <a:buNone/>
            </a:pPr>
            <a:endParaRPr lang="en-US" sz="2200" dirty="0">
              <a:latin typeface="Times New Roman" panose="02020603050405020304" pitchFamily="18" charset="0"/>
              <a:cs typeface="Times New Roman" panose="02020603050405020304" pitchFamily="18" charset="0"/>
            </a:endParaRPr>
          </a:p>
        </p:txBody>
      </p:sp>
      <p:sp>
        <p:nvSpPr>
          <p:cNvPr id="10" name="Text 7"/>
          <p:cNvSpPr/>
          <p:nvPr/>
        </p:nvSpPr>
        <p:spPr>
          <a:xfrm>
            <a:off x="5093494" y="1534478"/>
            <a:ext cx="2370653" cy="296228"/>
          </a:xfrm>
          <a:prstGeom prst="rect">
            <a:avLst/>
          </a:prstGeom>
          <a:noFill/>
          <a:ln/>
        </p:spPr>
        <p:txBody>
          <a:bodyPr wrap="none" lIns="0" tIns="0" rIns="0" bIns="0" rtlCol="0" anchor="t"/>
          <a:lstStyle/>
          <a:p>
            <a:pPr marL="0" indent="0">
              <a:lnSpc>
                <a:spcPts val="2300"/>
              </a:lnSpc>
              <a:buNone/>
            </a:pPr>
            <a:r>
              <a:rPr lang="en-US" sz="1850" b="1" dirty="0">
                <a:solidFill>
                  <a:srgbClr val="4C4C4D"/>
                </a:solidFill>
                <a:latin typeface="Times New Roman" panose="02020603050405020304" pitchFamily="18" charset="0"/>
                <a:cs typeface="Times New Roman" panose="02020603050405020304" pitchFamily="18" charset="0"/>
              </a:rPr>
              <a:t>Medical Imaging </a:t>
            </a:r>
            <a:endParaRPr lang="en-US" sz="1850" b="1" dirty="0">
              <a:latin typeface="Times New Roman" panose="02020603050405020304" pitchFamily="18" charset="0"/>
              <a:cs typeface="Times New Roman" panose="02020603050405020304" pitchFamily="18" charset="0"/>
            </a:endParaRPr>
          </a:p>
        </p:txBody>
      </p:sp>
      <p:sp>
        <p:nvSpPr>
          <p:cNvPr id="11" name="Text 8"/>
          <p:cNvSpPr/>
          <p:nvPr/>
        </p:nvSpPr>
        <p:spPr>
          <a:xfrm>
            <a:off x="5093494" y="1944410"/>
            <a:ext cx="3197185" cy="2123599"/>
          </a:xfrm>
          <a:prstGeom prst="rect">
            <a:avLst/>
          </a:prstGeom>
          <a:noFill/>
          <a:ln/>
        </p:spPr>
        <p:txBody>
          <a:bodyPr wrap="square" lIns="0" tIns="0" rIns="0" bIns="0" rtlCol="0" anchor="t"/>
          <a:lstStyle/>
          <a:p>
            <a:pPr marL="0" indent="0">
              <a:lnSpc>
                <a:spcPts val="2350"/>
              </a:lnSpc>
              <a:buNone/>
            </a:pPr>
            <a:r>
              <a:rPr lang="en-US" sz="1450" dirty="0">
                <a:solidFill>
                  <a:srgbClr val="4C4C4D"/>
                </a:solidFill>
                <a:latin typeface="Times New Roman" panose="02020603050405020304" pitchFamily="18" charset="0"/>
                <a:ea typeface="Heebo" pitchFamily="34" charset="-122"/>
                <a:cs typeface="Times New Roman" panose="02020603050405020304" pitchFamily="18" charset="0"/>
              </a:rPr>
              <a:t>The chatbot incorporates ML to </a:t>
            </a:r>
            <a:r>
              <a:rPr lang="en-US" sz="1450" dirty="0" err="1">
                <a:solidFill>
                  <a:srgbClr val="4C4C4D"/>
                </a:solidFill>
                <a:latin typeface="Times New Roman" panose="02020603050405020304" pitchFamily="18" charset="0"/>
                <a:ea typeface="Heebo" pitchFamily="34" charset="-122"/>
                <a:cs typeface="Times New Roman" panose="02020603050405020304" pitchFamily="18" charset="0"/>
              </a:rPr>
              <a:t>analyse</a:t>
            </a:r>
            <a:r>
              <a:rPr lang="en-US" sz="1450" dirty="0">
                <a:solidFill>
                  <a:srgbClr val="4C4C4D"/>
                </a:solidFill>
                <a:latin typeface="Times New Roman" panose="02020603050405020304" pitchFamily="18" charset="0"/>
                <a:ea typeface="Heebo" pitchFamily="34" charset="-122"/>
                <a:cs typeface="Times New Roman" panose="02020603050405020304" pitchFamily="18" charset="0"/>
              </a:rPr>
              <a:t> the radiology reports and predict the results. Patients can actively participate in their health education, improving comprehension and retention.</a:t>
            </a:r>
            <a:endParaRPr lang="en-US" sz="1450" dirty="0">
              <a:latin typeface="Times New Roman" panose="02020603050405020304" pitchFamily="18" charset="0"/>
              <a:cs typeface="Times New Roman" panose="02020603050405020304" pitchFamily="18" charset="0"/>
            </a:endParaRPr>
          </a:p>
        </p:txBody>
      </p:sp>
      <p:sp>
        <p:nvSpPr>
          <p:cNvPr id="13" name="Text 10"/>
          <p:cNvSpPr/>
          <p:nvPr/>
        </p:nvSpPr>
        <p:spPr>
          <a:xfrm>
            <a:off x="619006" y="4541996"/>
            <a:ext cx="137041" cy="284440"/>
          </a:xfrm>
          <a:prstGeom prst="rect">
            <a:avLst/>
          </a:prstGeom>
          <a:noFill/>
          <a:ln/>
        </p:spPr>
        <p:txBody>
          <a:bodyPr wrap="none" lIns="0" tIns="0" rIns="0" bIns="0" rtlCol="0" anchor="t"/>
          <a:lstStyle/>
          <a:p>
            <a:pPr marL="0" indent="0" algn="ctr">
              <a:lnSpc>
                <a:spcPts val="2200"/>
              </a:lnSpc>
              <a:buNone/>
            </a:pPr>
            <a:endParaRPr lang="en-US" sz="2200" dirty="0">
              <a:latin typeface="Times New Roman" panose="02020603050405020304" pitchFamily="18" charset="0"/>
              <a:cs typeface="Times New Roman" panose="02020603050405020304" pitchFamily="18" charset="0"/>
            </a:endParaRPr>
          </a:p>
        </p:txBody>
      </p:sp>
      <p:sp>
        <p:nvSpPr>
          <p:cNvPr id="14" name="Text 11"/>
          <p:cNvSpPr/>
          <p:nvPr/>
        </p:nvSpPr>
        <p:spPr>
          <a:xfrm>
            <a:off x="1090494" y="4470916"/>
            <a:ext cx="2370653" cy="296228"/>
          </a:xfrm>
          <a:prstGeom prst="rect">
            <a:avLst/>
          </a:prstGeom>
          <a:noFill/>
          <a:ln/>
        </p:spPr>
        <p:txBody>
          <a:bodyPr wrap="none" lIns="0" tIns="0" rIns="0" bIns="0" rtlCol="0" anchor="t"/>
          <a:lstStyle/>
          <a:p>
            <a:pPr marL="0" indent="0">
              <a:lnSpc>
                <a:spcPts val="2300"/>
              </a:lnSpc>
              <a:buNone/>
            </a:pPr>
            <a:r>
              <a:rPr lang="en-US" sz="1850" b="1" dirty="0">
                <a:solidFill>
                  <a:srgbClr val="4C4C4D"/>
                </a:solidFill>
                <a:latin typeface="Times New Roman" panose="02020603050405020304" pitchFamily="18" charset="0"/>
                <a:ea typeface="Crimson Pro" pitchFamily="34" charset="-122"/>
                <a:cs typeface="Times New Roman" panose="02020603050405020304" pitchFamily="18" charset="0"/>
              </a:rPr>
              <a:t>Resource Library</a:t>
            </a:r>
            <a:endParaRPr lang="en-US" sz="1850" b="1" dirty="0">
              <a:latin typeface="Times New Roman" panose="02020603050405020304" pitchFamily="18" charset="0"/>
              <a:cs typeface="Times New Roman" panose="02020603050405020304" pitchFamily="18" charset="0"/>
            </a:endParaRPr>
          </a:p>
        </p:txBody>
      </p:sp>
      <p:sp>
        <p:nvSpPr>
          <p:cNvPr id="15" name="Text 12"/>
          <p:cNvSpPr/>
          <p:nvPr/>
        </p:nvSpPr>
        <p:spPr>
          <a:xfrm>
            <a:off x="1090494" y="4880848"/>
            <a:ext cx="3197185" cy="2123599"/>
          </a:xfrm>
          <a:prstGeom prst="rect">
            <a:avLst/>
          </a:prstGeom>
          <a:noFill/>
          <a:ln/>
        </p:spPr>
        <p:txBody>
          <a:bodyPr wrap="square" lIns="0" tIns="0" rIns="0" bIns="0" rtlCol="0" anchor="t"/>
          <a:lstStyle/>
          <a:p>
            <a:pPr marL="0" indent="0">
              <a:lnSpc>
                <a:spcPts val="2350"/>
              </a:lnSpc>
              <a:buNone/>
            </a:pPr>
            <a:r>
              <a:rPr lang="en-US" sz="1450" dirty="0">
                <a:solidFill>
                  <a:srgbClr val="4C4C4D"/>
                </a:solidFill>
                <a:latin typeface="Times New Roman" panose="02020603050405020304" pitchFamily="18" charset="0"/>
                <a:ea typeface="Heebo" pitchFamily="34" charset="-122"/>
                <a:cs typeface="Times New Roman" panose="02020603050405020304" pitchFamily="18" charset="0"/>
              </a:rPr>
              <a:t>The chatbot provides access to a library of curated health resources, including articles, videos, and reputable websites. Patients can explore diverse sources of information to expand their knowledge about their conditions.</a:t>
            </a:r>
            <a:endParaRPr lang="en-US" sz="1450" dirty="0">
              <a:latin typeface="Times New Roman" panose="02020603050405020304" pitchFamily="18" charset="0"/>
              <a:cs typeface="Times New Roman" panose="02020603050405020304" pitchFamily="18" charset="0"/>
            </a:endParaRPr>
          </a:p>
        </p:txBody>
      </p:sp>
      <p:sp>
        <p:nvSpPr>
          <p:cNvPr id="18" name="Text 15"/>
          <p:cNvSpPr/>
          <p:nvPr/>
        </p:nvSpPr>
        <p:spPr>
          <a:xfrm>
            <a:off x="5093494" y="4470916"/>
            <a:ext cx="2370653" cy="296228"/>
          </a:xfrm>
          <a:prstGeom prst="rect">
            <a:avLst/>
          </a:prstGeom>
          <a:noFill/>
          <a:ln/>
        </p:spPr>
        <p:txBody>
          <a:bodyPr wrap="none" lIns="0" tIns="0" rIns="0" bIns="0" rtlCol="0" anchor="t"/>
          <a:lstStyle/>
          <a:p>
            <a:pPr marL="0" indent="0">
              <a:lnSpc>
                <a:spcPts val="2300"/>
              </a:lnSpc>
              <a:buNone/>
            </a:pPr>
            <a:r>
              <a:rPr lang="en-US" sz="1850" b="1" dirty="0">
                <a:solidFill>
                  <a:srgbClr val="4C4C4D"/>
                </a:solidFill>
                <a:latin typeface="Times New Roman" panose="02020603050405020304" pitchFamily="18" charset="0"/>
                <a:ea typeface="Crimson Pro" pitchFamily="34" charset="-122"/>
                <a:cs typeface="Times New Roman" panose="02020603050405020304" pitchFamily="18" charset="0"/>
              </a:rPr>
              <a:t>Ongoing Support</a:t>
            </a:r>
            <a:endParaRPr lang="en-US" sz="1850" b="1" dirty="0">
              <a:latin typeface="Times New Roman" panose="02020603050405020304" pitchFamily="18" charset="0"/>
              <a:cs typeface="Times New Roman" panose="02020603050405020304" pitchFamily="18" charset="0"/>
            </a:endParaRPr>
          </a:p>
        </p:txBody>
      </p:sp>
      <p:sp>
        <p:nvSpPr>
          <p:cNvPr id="19" name="Text 16"/>
          <p:cNvSpPr/>
          <p:nvPr/>
        </p:nvSpPr>
        <p:spPr>
          <a:xfrm>
            <a:off x="5093494" y="4880848"/>
            <a:ext cx="3197185" cy="1820228"/>
          </a:xfrm>
          <a:prstGeom prst="rect">
            <a:avLst/>
          </a:prstGeom>
          <a:noFill/>
          <a:ln/>
        </p:spPr>
        <p:txBody>
          <a:bodyPr wrap="square" lIns="0" tIns="0" rIns="0" bIns="0" rtlCol="0" anchor="t"/>
          <a:lstStyle/>
          <a:p>
            <a:pPr marL="0" indent="0">
              <a:lnSpc>
                <a:spcPts val="2350"/>
              </a:lnSpc>
              <a:buNone/>
            </a:pPr>
            <a:r>
              <a:rPr lang="en-US" sz="1450" dirty="0">
                <a:solidFill>
                  <a:srgbClr val="4C4C4D"/>
                </a:solidFill>
                <a:latin typeface="Times New Roman" panose="02020603050405020304" pitchFamily="18" charset="0"/>
                <a:ea typeface="Heebo" pitchFamily="34" charset="-122"/>
                <a:cs typeface="Times New Roman" panose="02020603050405020304" pitchFamily="18" charset="0"/>
              </a:rPr>
              <a:t>The chatbot is available 24/7 to answer questions, clarify doubts, and provide ongoing support. Patients can engage with the chatbot whenever they need additional information or guidance.</a:t>
            </a:r>
            <a:endParaRPr lang="en-US" sz="1450" dirty="0">
              <a:latin typeface="Times New Roman" panose="02020603050405020304" pitchFamily="18" charset="0"/>
              <a:cs typeface="Times New Roman" panose="02020603050405020304" pitchFamily="18" charset="0"/>
            </a:endParaRPr>
          </a:p>
        </p:txBody>
      </p:sp>
      <p:pic>
        <p:nvPicPr>
          <p:cNvPr id="20" name="Picture 4" descr="Lovely Professional University logo">
            <a:extLst>
              <a:ext uri="{FF2B5EF4-FFF2-40B4-BE49-F238E27FC236}">
                <a16:creationId xmlns:a16="http://schemas.microsoft.com/office/drawing/2014/main" id="{5FED3205-9633-DC71-8417-0EAC4D50AA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929" t="32691" r="33153" b="33000"/>
          <a:stretch/>
        </p:blipFill>
        <p:spPr bwMode="auto">
          <a:xfrm>
            <a:off x="13534507" y="3818789"/>
            <a:ext cx="134386" cy="135925"/>
          </a:xfrm>
          <a:prstGeom prst="ellipse">
            <a:avLst/>
          </a:prstGeom>
          <a:ln>
            <a:noFill/>
          </a:ln>
          <a:effectLst>
            <a:outerShdw blurRad="57785" dist="33020" dir="3180000" algn="ctr">
              <a:srgbClr val="000000">
                <a:alpha val="30000"/>
              </a:srgbClr>
            </a:outerShdw>
            <a:softEdge rad="112500"/>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1466033" y="352096"/>
            <a:ext cx="6037898" cy="529352"/>
          </a:xfrm>
          <a:prstGeom prst="rect">
            <a:avLst/>
          </a:prstGeom>
          <a:noFill/>
          <a:ln/>
        </p:spPr>
        <p:txBody>
          <a:bodyPr wrap="none" lIns="0" tIns="0" rIns="0" bIns="0" rtlCol="0" anchor="t"/>
          <a:lstStyle/>
          <a:p>
            <a:pPr marL="0" indent="0">
              <a:lnSpc>
                <a:spcPts val="4150"/>
              </a:lnSpc>
              <a:buNone/>
            </a:pPr>
            <a:r>
              <a:rPr lang="en-US" sz="3300" dirty="0">
                <a:solidFill>
                  <a:srgbClr val="152D47"/>
                </a:solidFill>
                <a:latin typeface="Times New Roman" panose="02020603050405020304" pitchFamily="18" charset="0"/>
                <a:ea typeface="Crimson Pro" pitchFamily="34" charset="-122"/>
                <a:cs typeface="Times New Roman" panose="02020603050405020304" pitchFamily="18" charset="0"/>
              </a:rPr>
              <a:t>Personalized Health Recovery Plan</a:t>
            </a:r>
            <a:endParaRPr lang="en-US" sz="3300" dirty="0">
              <a:latin typeface="Times New Roman" panose="02020603050405020304" pitchFamily="18" charset="0"/>
              <a:cs typeface="Times New Roman" panose="02020603050405020304" pitchFamily="18" charset="0"/>
            </a:endParaRPr>
          </a:p>
        </p:txBody>
      </p:sp>
      <p:sp>
        <p:nvSpPr>
          <p:cNvPr id="7" name="Text 4"/>
          <p:cNvSpPr/>
          <p:nvPr/>
        </p:nvSpPr>
        <p:spPr>
          <a:xfrm>
            <a:off x="488827" y="1426368"/>
            <a:ext cx="90845" cy="254079"/>
          </a:xfrm>
          <a:prstGeom prst="rect">
            <a:avLst/>
          </a:prstGeom>
          <a:noFill/>
          <a:ln/>
        </p:spPr>
        <p:txBody>
          <a:bodyPr wrap="none" lIns="0" tIns="0" rIns="0" bIns="0" rtlCol="0" anchor="t"/>
          <a:lstStyle/>
          <a:p>
            <a:pPr marL="342900" indent="-342900" algn="ctr">
              <a:lnSpc>
                <a:spcPts val="2000"/>
              </a:lnSpc>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p:txBody>
      </p:sp>
      <p:sp>
        <p:nvSpPr>
          <p:cNvPr id="8" name="Text 5"/>
          <p:cNvSpPr/>
          <p:nvPr/>
        </p:nvSpPr>
        <p:spPr>
          <a:xfrm>
            <a:off x="488827" y="1250752"/>
            <a:ext cx="3094852" cy="205948"/>
          </a:xfrm>
          <a:prstGeom prst="rect">
            <a:avLst/>
          </a:prstGeom>
          <a:noFill/>
          <a:ln/>
        </p:spPr>
        <p:txBody>
          <a:bodyPr wrap="none" lIns="0" tIns="0" rIns="0" bIns="0" rtlCol="0" anchor="t"/>
          <a:lstStyle/>
          <a:p>
            <a:pPr marL="285750" indent="-285750" algn="l">
              <a:lnSpc>
                <a:spcPts val="2050"/>
              </a:lnSpc>
              <a:buFont typeface="Wingdings" panose="05000000000000000000" pitchFamily="2" charset="2"/>
              <a:buChar char="q"/>
            </a:pPr>
            <a:r>
              <a:rPr lang="en-US" sz="2400" dirty="0">
                <a:solidFill>
                  <a:srgbClr val="4C4C4D"/>
                </a:solidFill>
                <a:latin typeface="Times New Roman" panose="02020603050405020304" pitchFamily="18" charset="0"/>
                <a:cs typeface="Times New Roman" panose="02020603050405020304" pitchFamily="18" charset="0"/>
              </a:rPr>
              <a:t>Voice module interaction</a:t>
            </a:r>
            <a:endParaRPr lang="en-US" sz="2400" dirty="0">
              <a:latin typeface="Times New Roman" panose="02020603050405020304" pitchFamily="18" charset="0"/>
              <a:cs typeface="Times New Roman" panose="02020603050405020304" pitchFamily="18" charset="0"/>
            </a:endParaRPr>
          </a:p>
        </p:txBody>
      </p:sp>
      <p:sp>
        <p:nvSpPr>
          <p:cNvPr id="9" name="Text 6"/>
          <p:cNvSpPr/>
          <p:nvPr/>
        </p:nvSpPr>
        <p:spPr>
          <a:xfrm>
            <a:off x="752353" y="1592733"/>
            <a:ext cx="7485955" cy="812959"/>
          </a:xfrm>
          <a:prstGeom prst="rect">
            <a:avLst/>
          </a:prstGeom>
          <a:noFill/>
          <a:ln/>
        </p:spPr>
        <p:txBody>
          <a:bodyPr wrap="square" lIns="0" tIns="0" rIns="0" bIns="0" rtlCol="0" anchor="t"/>
          <a:lstStyle/>
          <a:p>
            <a:pPr algn="l">
              <a:lnSpc>
                <a:spcPts val="2100"/>
              </a:lnSpc>
            </a:pPr>
            <a:r>
              <a:rPr lang="en-US" sz="2400" dirty="0">
                <a:solidFill>
                  <a:srgbClr val="4C4C4D"/>
                </a:solidFill>
                <a:latin typeface="Times New Roman" panose="02020603050405020304" pitchFamily="18" charset="0"/>
                <a:cs typeface="Times New Roman" panose="02020603050405020304" pitchFamily="18" charset="0"/>
              </a:rPr>
              <a:t>The chat-box interacts with the user by taking inputs in the form of audio notes and providing results in the same format to provide accessibility to a larger population.</a:t>
            </a:r>
            <a:endParaRPr lang="en-US" sz="2400" dirty="0">
              <a:latin typeface="Times New Roman" panose="02020603050405020304" pitchFamily="18" charset="0"/>
              <a:cs typeface="Times New Roman" panose="02020603050405020304" pitchFamily="18" charset="0"/>
            </a:endParaRPr>
          </a:p>
        </p:txBody>
      </p:sp>
      <p:sp>
        <p:nvSpPr>
          <p:cNvPr id="13" name="Text 10"/>
          <p:cNvSpPr/>
          <p:nvPr/>
        </p:nvSpPr>
        <p:spPr>
          <a:xfrm>
            <a:off x="488827" y="2774996"/>
            <a:ext cx="3094852" cy="182992"/>
          </a:xfrm>
          <a:prstGeom prst="rect">
            <a:avLst/>
          </a:prstGeom>
          <a:noFill/>
          <a:ln/>
        </p:spPr>
        <p:txBody>
          <a:bodyPr wrap="none" lIns="0" tIns="0" rIns="0" bIns="0" rtlCol="0" anchor="t"/>
          <a:lstStyle/>
          <a:p>
            <a:pPr marL="285750" indent="-285750" algn="l">
              <a:lnSpc>
                <a:spcPts val="2050"/>
              </a:lnSpc>
              <a:buFont typeface="Wingdings" panose="05000000000000000000" pitchFamily="2" charset="2"/>
              <a:buChar char="q"/>
            </a:pPr>
            <a:r>
              <a:rPr lang="en-US" sz="2400" dirty="0">
                <a:solidFill>
                  <a:srgbClr val="4C4C4D"/>
                </a:solidFill>
                <a:latin typeface="Times New Roman" panose="02020603050405020304" pitchFamily="18" charset="0"/>
                <a:cs typeface="Times New Roman" panose="02020603050405020304" pitchFamily="18" charset="0"/>
              </a:rPr>
              <a:t>Visual  Solutions</a:t>
            </a:r>
            <a:endParaRPr lang="en-US" sz="2400" dirty="0">
              <a:latin typeface="Times New Roman" panose="02020603050405020304" pitchFamily="18" charset="0"/>
              <a:cs typeface="Times New Roman" panose="02020603050405020304" pitchFamily="18" charset="0"/>
            </a:endParaRPr>
          </a:p>
        </p:txBody>
      </p:sp>
      <p:sp>
        <p:nvSpPr>
          <p:cNvPr id="14" name="Text 11"/>
          <p:cNvSpPr/>
          <p:nvPr/>
        </p:nvSpPr>
        <p:spPr>
          <a:xfrm>
            <a:off x="752354" y="3133604"/>
            <a:ext cx="7485954" cy="812959"/>
          </a:xfrm>
          <a:prstGeom prst="rect">
            <a:avLst/>
          </a:prstGeom>
          <a:noFill/>
          <a:ln/>
        </p:spPr>
        <p:txBody>
          <a:bodyPr wrap="square" lIns="0" tIns="0" rIns="0" bIns="0" rtlCol="0" anchor="t"/>
          <a:lstStyle/>
          <a:p>
            <a:pPr algn="l">
              <a:lnSpc>
                <a:spcPts val="2100"/>
              </a:lnSpc>
            </a:pPr>
            <a:r>
              <a:rPr lang="en-US" sz="2400" dirty="0">
                <a:solidFill>
                  <a:srgbClr val="4C4C4D"/>
                </a:solidFill>
                <a:latin typeface="Times New Roman" panose="02020603050405020304" pitchFamily="18" charset="0"/>
                <a:ea typeface="Heebo" pitchFamily="34" charset="-122"/>
                <a:cs typeface="Times New Roman" panose="02020603050405020304" pitchFamily="18" charset="0"/>
              </a:rPr>
              <a:t>The model provides strategies and interventions based on the patient's condition, preferences, and lifestyle in image format for better understanding. These strategies include exercise plans, nutritional guidance, and do’s/don’ts.</a:t>
            </a:r>
            <a:endParaRPr lang="en-US" sz="2400" dirty="0">
              <a:latin typeface="Times New Roman" panose="02020603050405020304" pitchFamily="18" charset="0"/>
              <a:cs typeface="Times New Roman" panose="02020603050405020304" pitchFamily="18" charset="0"/>
            </a:endParaRPr>
          </a:p>
        </p:txBody>
      </p:sp>
      <p:sp>
        <p:nvSpPr>
          <p:cNvPr id="17" name="Text 14"/>
          <p:cNvSpPr/>
          <p:nvPr/>
        </p:nvSpPr>
        <p:spPr>
          <a:xfrm>
            <a:off x="473111" y="4800600"/>
            <a:ext cx="122277" cy="254079"/>
          </a:xfrm>
          <a:prstGeom prst="rect">
            <a:avLst/>
          </a:prstGeom>
          <a:noFill/>
          <a:ln/>
        </p:spPr>
        <p:txBody>
          <a:bodyPr wrap="none" lIns="0" tIns="0" rIns="0" bIns="0" rtlCol="0" anchor="t"/>
          <a:lstStyle/>
          <a:p>
            <a:pPr marL="342900" indent="-342900" algn="ctr">
              <a:lnSpc>
                <a:spcPts val="2000"/>
              </a:lnSpc>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p:txBody>
      </p:sp>
      <p:sp>
        <p:nvSpPr>
          <p:cNvPr id="18" name="Text 15"/>
          <p:cNvSpPr/>
          <p:nvPr/>
        </p:nvSpPr>
        <p:spPr>
          <a:xfrm>
            <a:off x="488827" y="4599158"/>
            <a:ext cx="3094852" cy="254080"/>
          </a:xfrm>
          <a:prstGeom prst="rect">
            <a:avLst/>
          </a:prstGeom>
          <a:noFill/>
          <a:ln/>
        </p:spPr>
        <p:txBody>
          <a:bodyPr wrap="none" lIns="0" tIns="0" rIns="0" bIns="0" rtlCol="0" anchor="t"/>
          <a:lstStyle/>
          <a:p>
            <a:pPr marL="285750" indent="-285750" algn="l">
              <a:lnSpc>
                <a:spcPts val="2050"/>
              </a:lnSpc>
              <a:buFont typeface="Wingdings" panose="05000000000000000000" pitchFamily="2" charset="2"/>
              <a:buChar char="q"/>
            </a:pPr>
            <a:r>
              <a:rPr lang="en-US" sz="2400" dirty="0">
                <a:solidFill>
                  <a:srgbClr val="4C4C4D"/>
                </a:solidFill>
                <a:latin typeface="Times New Roman" panose="02020603050405020304" pitchFamily="18" charset="0"/>
                <a:cs typeface="Times New Roman" panose="02020603050405020304" pitchFamily="18" charset="0"/>
              </a:rPr>
              <a:t>Multilingual </a:t>
            </a:r>
            <a:endParaRPr lang="en-US" sz="2400" dirty="0">
              <a:latin typeface="Times New Roman" panose="02020603050405020304" pitchFamily="18" charset="0"/>
              <a:cs typeface="Times New Roman" panose="02020603050405020304" pitchFamily="18" charset="0"/>
            </a:endParaRPr>
          </a:p>
        </p:txBody>
      </p:sp>
      <p:sp>
        <p:nvSpPr>
          <p:cNvPr id="19" name="Text 16"/>
          <p:cNvSpPr/>
          <p:nvPr/>
        </p:nvSpPr>
        <p:spPr>
          <a:xfrm>
            <a:off x="752355" y="5041112"/>
            <a:ext cx="7485952" cy="541972"/>
          </a:xfrm>
          <a:prstGeom prst="rect">
            <a:avLst/>
          </a:prstGeom>
          <a:noFill/>
          <a:ln/>
        </p:spPr>
        <p:txBody>
          <a:bodyPr wrap="square" lIns="0" tIns="0" rIns="0" bIns="0" rtlCol="0" anchor="t"/>
          <a:lstStyle/>
          <a:p>
            <a:pPr algn="l">
              <a:lnSpc>
                <a:spcPts val="2100"/>
              </a:lnSpc>
            </a:pPr>
            <a:r>
              <a:rPr lang="en-US" sz="2400" dirty="0">
                <a:solidFill>
                  <a:srgbClr val="4C4C4D"/>
                </a:solidFill>
                <a:latin typeface="Times New Roman" panose="02020603050405020304" pitchFamily="18" charset="0"/>
                <a:ea typeface="Heebo" pitchFamily="34" charset="-122"/>
                <a:cs typeface="Times New Roman" panose="02020603050405020304" pitchFamily="18" charset="0"/>
              </a:rPr>
              <a:t>The existing AI interfaces allow interactions in more than 9 Indian languages making the model more user friendly and promoting inclusivity.</a:t>
            </a:r>
            <a:r>
              <a:rPr lang="en-US" sz="2400" dirty="0">
                <a:latin typeface="Times New Roman" panose="02020603050405020304" pitchFamily="18" charset="0"/>
                <a:cs typeface="Times New Roman" panose="02020603050405020304" pitchFamily="18" charset="0"/>
              </a:rPr>
              <a:t> </a:t>
            </a:r>
          </a:p>
        </p:txBody>
      </p:sp>
      <p:sp>
        <p:nvSpPr>
          <p:cNvPr id="22" name="Text 19"/>
          <p:cNvSpPr/>
          <p:nvPr/>
        </p:nvSpPr>
        <p:spPr>
          <a:xfrm>
            <a:off x="467277" y="6216729"/>
            <a:ext cx="133945" cy="254079"/>
          </a:xfrm>
          <a:prstGeom prst="rect">
            <a:avLst/>
          </a:prstGeom>
          <a:noFill/>
          <a:ln/>
        </p:spPr>
        <p:txBody>
          <a:bodyPr wrap="none" lIns="0" tIns="0" rIns="0" bIns="0" rtlCol="0" anchor="t"/>
          <a:lstStyle/>
          <a:p>
            <a:pPr marL="342900" indent="-342900" algn="ctr">
              <a:lnSpc>
                <a:spcPts val="2000"/>
              </a:lnSpc>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p:txBody>
      </p:sp>
      <p:sp>
        <p:nvSpPr>
          <p:cNvPr id="23" name="Text 20"/>
          <p:cNvSpPr/>
          <p:nvPr/>
        </p:nvSpPr>
        <p:spPr>
          <a:xfrm>
            <a:off x="579672" y="6153177"/>
            <a:ext cx="3004007" cy="148711"/>
          </a:xfrm>
          <a:prstGeom prst="rect">
            <a:avLst/>
          </a:prstGeom>
          <a:noFill/>
          <a:ln/>
        </p:spPr>
        <p:txBody>
          <a:bodyPr wrap="none" lIns="0" tIns="0" rIns="0" bIns="0" rtlCol="0" anchor="t"/>
          <a:lstStyle/>
          <a:p>
            <a:pPr marL="285750" indent="-285750" algn="l">
              <a:lnSpc>
                <a:spcPts val="2050"/>
              </a:lnSpc>
              <a:buFont typeface="Wingdings" panose="05000000000000000000" pitchFamily="2" charset="2"/>
              <a:buChar char="q"/>
            </a:pPr>
            <a:r>
              <a:rPr lang="en-US" sz="2400" dirty="0">
                <a:solidFill>
                  <a:srgbClr val="4C4C4D"/>
                </a:solidFill>
                <a:latin typeface="Times New Roman" panose="02020603050405020304" pitchFamily="18" charset="0"/>
                <a:ea typeface="Crimson Pro" pitchFamily="34" charset="-122"/>
                <a:cs typeface="Times New Roman" panose="02020603050405020304" pitchFamily="18" charset="0"/>
              </a:rPr>
              <a:t>Continuous Support</a:t>
            </a:r>
            <a:endParaRPr lang="en-US" sz="2400" dirty="0">
              <a:latin typeface="Times New Roman" panose="02020603050405020304" pitchFamily="18" charset="0"/>
              <a:cs typeface="Times New Roman" panose="02020603050405020304" pitchFamily="18" charset="0"/>
            </a:endParaRPr>
          </a:p>
        </p:txBody>
      </p:sp>
      <p:sp>
        <p:nvSpPr>
          <p:cNvPr id="24" name="Text 21"/>
          <p:cNvSpPr/>
          <p:nvPr/>
        </p:nvSpPr>
        <p:spPr>
          <a:xfrm>
            <a:off x="752353" y="6605727"/>
            <a:ext cx="7485955" cy="812959"/>
          </a:xfrm>
          <a:prstGeom prst="rect">
            <a:avLst/>
          </a:prstGeom>
          <a:noFill/>
          <a:ln/>
        </p:spPr>
        <p:txBody>
          <a:bodyPr wrap="square" lIns="0" tIns="0" rIns="0" bIns="0" rtlCol="0" anchor="t"/>
          <a:lstStyle/>
          <a:p>
            <a:pPr algn="l">
              <a:lnSpc>
                <a:spcPts val="2100"/>
              </a:lnSpc>
            </a:pPr>
            <a:r>
              <a:rPr lang="en-US" sz="2400" dirty="0">
                <a:solidFill>
                  <a:srgbClr val="4C4C4D"/>
                </a:solidFill>
                <a:latin typeface="Times New Roman" panose="02020603050405020304" pitchFamily="18" charset="0"/>
                <a:ea typeface="Heebo" pitchFamily="34" charset="-122"/>
                <a:cs typeface="Times New Roman" panose="02020603050405020304" pitchFamily="18" charset="0"/>
              </a:rPr>
              <a:t>The chatbot offers ongoing support and encouragement throughout the recovery journey, answering questions, addressing concerns, and promoting motivation. Patients feel empowered and supported in their efforts.</a:t>
            </a:r>
            <a:endParaRPr lang="en-US" sz="2400" dirty="0">
              <a:latin typeface="Times New Roman" panose="02020603050405020304" pitchFamily="18" charset="0"/>
              <a:cs typeface="Times New Roman" panose="02020603050405020304" pitchFamily="18" charset="0"/>
            </a:endParaRPr>
          </a:p>
        </p:txBody>
      </p:sp>
      <p:pic>
        <p:nvPicPr>
          <p:cNvPr id="27" name="Picture 4" descr="LPU Logo - Lovely Professional University Free Vector Download">
            <a:extLst>
              <a:ext uri="{FF2B5EF4-FFF2-40B4-BE49-F238E27FC236}">
                <a16:creationId xmlns:a16="http://schemas.microsoft.com/office/drawing/2014/main" id="{699272DE-1DBB-881D-51CA-AFC7E4BF4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7260" y="7673359"/>
            <a:ext cx="1381760" cy="3947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CB36498-6E9D-194D-1BF3-465FD14E43BA}"/>
              </a:ext>
            </a:extLst>
          </p:cNvPr>
          <p:cNvPicPr>
            <a:picLocks noChangeAspect="1"/>
          </p:cNvPicPr>
          <p:nvPr/>
        </p:nvPicPr>
        <p:blipFill>
          <a:blip r:embed="rId4"/>
          <a:srcRect l="13150"/>
          <a:stretch/>
        </p:blipFill>
        <p:spPr>
          <a:xfrm>
            <a:off x="8485958" y="2736896"/>
            <a:ext cx="3402538" cy="4283037"/>
          </a:xfrm>
          <a:prstGeom prst="rect">
            <a:avLst/>
          </a:prstGeom>
        </p:spPr>
      </p:pic>
      <p:pic>
        <p:nvPicPr>
          <p:cNvPr id="6" name="Picture 5">
            <a:extLst>
              <a:ext uri="{FF2B5EF4-FFF2-40B4-BE49-F238E27FC236}">
                <a16:creationId xmlns:a16="http://schemas.microsoft.com/office/drawing/2014/main" id="{D1D66F42-F0FD-92FA-DD0F-E5B839E998AB}"/>
              </a:ext>
            </a:extLst>
          </p:cNvPr>
          <p:cNvPicPr>
            <a:picLocks noChangeAspect="1"/>
          </p:cNvPicPr>
          <p:nvPr/>
        </p:nvPicPr>
        <p:blipFill>
          <a:blip r:embed="rId5"/>
          <a:stretch>
            <a:fillRect/>
          </a:stretch>
        </p:blipFill>
        <p:spPr>
          <a:xfrm>
            <a:off x="8230124" y="91889"/>
            <a:ext cx="6400275" cy="2575111"/>
          </a:xfrm>
          <a:prstGeom prst="rect">
            <a:avLst/>
          </a:prstGeom>
        </p:spPr>
      </p:pic>
      <p:pic>
        <p:nvPicPr>
          <p:cNvPr id="11" name="Picture 10">
            <a:extLst>
              <a:ext uri="{FF2B5EF4-FFF2-40B4-BE49-F238E27FC236}">
                <a16:creationId xmlns:a16="http://schemas.microsoft.com/office/drawing/2014/main" id="{52A26A3F-8960-1615-BC55-1FD16CF9D56C}"/>
              </a:ext>
            </a:extLst>
          </p:cNvPr>
          <p:cNvPicPr>
            <a:picLocks noChangeAspect="1"/>
          </p:cNvPicPr>
          <p:nvPr/>
        </p:nvPicPr>
        <p:blipFill>
          <a:blip r:embed="rId6"/>
          <a:stretch>
            <a:fillRect/>
          </a:stretch>
        </p:blipFill>
        <p:spPr>
          <a:xfrm>
            <a:off x="11766541" y="2736896"/>
            <a:ext cx="2461437" cy="4800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129421" y="211521"/>
            <a:ext cx="6839188" cy="676870"/>
          </a:xfrm>
          <a:prstGeom prst="rect">
            <a:avLst/>
          </a:prstGeom>
          <a:noFill/>
          <a:ln/>
        </p:spPr>
        <p:txBody>
          <a:bodyPr wrap="none" lIns="0" tIns="0" rIns="0" bIns="0" rtlCol="0" anchor="t"/>
          <a:lstStyle/>
          <a:p>
            <a:pPr marL="0" indent="0">
              <a:lnSpc>
                <a:spcPts val="5300"/>
              </a:lnSpc>
              <a:buNone/>
            </a:pPr>
            <a:r>
              <a:rPr lang="en-US" sz="4250" dirty="0">
                <a:solidFill>
                  <a:srgbClr val="152D47"/>
                </a:solidFill>
                <a:latin typeface="Times New Roman" panose="02020603050405020304" pitchFamily="18" charset="0"/>
                <a:ea typeface="Crimson Pro" pitchFamily="34" charset="-122"/>
                <a:cs typeface="Times New Roman" panose="02020603050405020304" pitchFamily="18" charset="0"/>
              </a:rPr>
              <a:t>Social Connectivity Messenger</a:t>
            </a:r>
            <a:endParaRPr lang="en-US" sz="4250" dirty="0">
              <a:latin typeface="Times New Roman" panose="02020603050405020304" pitchFamily="18" charset="0"/>
              <a:cs typeface="Times New Roman" panose="02020603050405020304" pitchFamily="18" charset="0"/>
            </a:endParaRPr>
          </a:p>
        </p:txBody>
      </p:sp>
      <p:sp>
        <p:nvSpPr>
          <p:cNvPr id="5" name="Text 2"/>
          <p:cNvSpPr/>
          <p:nvPr/>
        </p:nvSpPr>
        <p:spPr>
          <a:xfrm>
            <a:off x="164128" y="1055802"/>
            <a:ext cx="2707481" cy="338376"/>
          </a:xfrm>
          <a:prstGeom prst="rect">
            <a:avLst/>
          </a:prstGeom>
          <a:noFill/>
          <a:ln/>
        </p:spPr>
        <p:txBody>
          <a:bodyPr wrap="none" lIns="0" tIns="0" rIns="0" bIns="0" rtlCol="0" anchor="t"/>
          <a:lstStyle/>
          <a:p>
            <a:pPr marL="0" indent="0">
              <a:lnSpc>
                <a:spcPts val="2650"/>
              </a:lnSpc>
              <a:buNone/>
            </a:pPr>
            <a:r>
              <a:rPr lang="en-US" sz="2400" b="1" dirty="0">
                <a:solidFill>
                  <a:srgbClr val="4C4C4D"/>
                </a:solidFill>
                <a:latin typeface="Times New Roman" panose="02020603050405020304" pitchFamily="18" charset="0"/>
                <a:ea typeface="Crimson Pro" pitchFamily="34" charset="-122"/>
                <a:cs typeface="Times New Roman" panose="02020603050405020304" pitchFamily="18" charset="0"/>
              </a:rPr>
              <a:t>Connecting with Others</a:t>
            </a:r>
            <a:endParaRPr lang="en-US" sz="2400" b="1" dirty="0">
              <a:latin typeface="Times New Roman" panose="02020603050405020304" pitchFamily="18" charset="0"/>
              <a:cs typeface="Times New Roman" panose="02020603050405020304" pitchFamily="18" charset="0"/>
            </a:endParaRPr>
          </a:p>
        </p:txBody>
      </p:sp>
      <p:sp>
        <p:nvSpPr>
          <p:cNvPr id="6" name="Text 3"/>
          <p:cNvSpPr/>
          <p:nvPr/>
        </p:nvSpPr>
        <p:spPr>
          <a:xfrm>
            <a:off x="161809" y="1468521"/>
            <a:ext cx="8251155" cy="1916441"/>
          </a:xfrm>
          <a:prstGeom prst="rect">
            <a:avLst/>
          </a:prstGeom>
          <a:noFill/>
          <a:ln/>
        </p:spPr>
        <p:txBody>
          <a:bodyPr wrap="square" lIns="0" tIns="0" rIns="0" bIns="0" rtlCol="0" anchor="t"/>
          <a:lstStyle/>
          <a:p>
            <a:pPr marL="0" indent="0">
              <a:lnSpc>
                <a:spcPts val="2700"/>
              </a:lnSpc>
              <a:buNone/>
            </a:pPr>
            <a:r>
              <a:rPr lang="en-US" sz="2400" dirty="0">
                <a:solidFill>
                  <a:srgbClr val="4C4C4D"/>
                </a:solidFill>
                <a:latin typeface="Times New Roman" panose="02020603050405020304" pitchFamily="18" charset="0"/>
                <a:ea typeface="Heebo" pitchFamily="34" charset="-122"/>
                <a:cs typeface="Times New Roman" panose="02020603050405020304" pitchFamily="18" charset="0"/>
              </a:rPr>
              <a:t>The chatbot enables patients to connect with others who share similar health experiences through a secure and private messaging platform. This fosters a sense of community and provides emotional support.</a:t>
            </a:r>
            <a:endParaRPr lang="en-US" sz="2400" dirty="0">
              <a:latin typeface="Times New Roman" panose="02020603050405020304" pitchFamily="18" charset="0"/>
              <a:cs typeface="Times New Roman" panose="02020603050405020304" pitchFamily="18" charset="0"/>
            </a:endParaRPr>
          </a:p>
        </p:txBody>
      </p:sp>
      <p:sp>
        <p:nvSpPr>
          <p:cNvPr id="8" name="Text 5"/>
          <p:cNvSpPr/>
          <p:nvPr/>
        </p:nvSpPr>
        <p:spPr>
          <a:xfrm>
            <a:off x="129421" y="3107083"/>
            <a:ext cx="2707481" cy="338376"/>
          </a:xfrm>
          <a:prstGeom prst="rect">
            <a:avLst/>
          </a:prstGeom>
          <a:noFill/>
          <a:ln/>
        </p:spPr>
        <p:txBody>
          <a:bodyPr wrap="none" lIns="0" tIns="0" rIns="0" bIns="0" rtlCol="0" anchor="t"/>
          <a:lstStyle/>
          <a:p>
            <a:pPr marL="0" indent="0">
              <a:lnSpc>
                <a:spcPts val="2650"/>
              </a:lnSpc>
              <a:buNone/>
            </a:pPr>
            <a:r>
              <a:rPr lang="en-US" sz="2400" b="1" dirty="0">
                <a:solidFill>
                  <a:srgbClr val="4C4C4D"/>
                </a:solidFill>
                <a:latin typeface="Times New Roman" panose="02020603050405020304" pitchFamily="18" charset="0"/>
                <a:ea typeface="Crimson Pro" pitchFamily="34" charset="-122"/>
                <a:cs typeface="Times New Roman" panose="02020603050405020304" pitchFamily="18" charset="0"/>
              </a:rPr>
              <a:t>Sharing Information</a:t>
            </a:r>
            <a:endParaRPr lang="en-US" sz="2400" b="1" dirty="0">
              <a:latin typeface="Times New Roman" panose="02020603050405020304" pitchFamily="18" charset="0"/>
              <a:cs typeface="Times New Roman" panose="02020603050405020304" pitchFamily="18" charset="0"/>
            </a:endParaRPr>
          </a:p>
        </p:txBody>
      </p:sp>
      <p:sp>
        <p:nvSpPr>
          <p:cNvPr id="9" name="Text 6"/>
          <p:cNvSpPr/>
          <p:nvPr/>
        </p:nvSpPr>
        <p:spPr>
          <a:xfrm>
            <a:off x="129421" y="3566069"/>
            <a:ext cx="8251155" cy="1732359"/>
          </a:xfrm>
          <a:prstGeom prst="rect">
            <a:avLst/>
          </a:prstGeom>
          <a:noFill/>
          <a:ln/>
        </p:spPr>
        <p:txBody>
          <a:bodyPr wrap="square" lIns="0" tIns="0" rIns="0" bIns="0" rtlCol="0" anchor="t"/>
          <a:lstStyle/>
          <a:p>
            <a:pPr marL="0" indent="0">
              <a:lnSpc>
                <a:spcPts val="2700"/>
              </a:lnSpc>
              <a:buNone/>
            </a:pPr>
            <a:r>
              <a:rPr lang="en-US" sz="2400" dirty="0">
                <a:solidFill>
                  <a:srgbClr val="4C4C4D"/>
                </a:solidFill>
                <a:latin typeface="Times New Roman" panose="02020603050405020304" pitchFamily="18" charset="0"/>
                <a:ea typeface="Heebo" pitchFamily="34" charset="-122"/>
                <a:cs typeface="Times New Roman" panose="02020603050405020304" pitchFamily="18" charset="0"/>
              </a:rPr>
              <a:t>Patients can share relevant information about their health journey, progress updates, and experiences with others in the community. This facilitates peer-to-peer learning and support.</a:t>
            </a:r>
            <a:endParaRPr lang="en-US" sz="2400" dirty="0">
              <a:latin typeface="Times New Roman" panose="02020603050405020304" pitchFamily="18" charset="0"/>
              <a:cs typeface="Times New Roman" panose="02020603050405020304" pitchFamily="18" charset="0"/>
            </a:endParaRPr>
          </a:p>
        </p:txBody>
      </p:sp>
      <p:sp>
        <p:nvSpPr>
          <p:cNvPr id="11" name="Text 8"/>
          <p:cNvSpPr/>
          <p:nvPr/>
        </p:nvSpPr>
        <p:spPr>
          <a:xfrm>
            <a:off x="129420" y="4933082"/>
            <a:ext cx="2707481" cy="338376"/>
          </a:xfrm>
          <a:prstGeom prst="rect">
            <a:avLst/>
          </a:prstGeom>
          <a:noFill/>
          <a:ln/>
        </p:spPr>
        <p:txBody>
          <a:bodyPr wrap="none" lIns="0" tIns="0" rIns="0" bIns="0" rtlCol="0" anchor="t"/>
          <a:lstStyle/>
          <a:p>
            <a:pPr marL="0" indent="0">
              <a:lnSpc>
                <a:spcPts val="2650"/>
              </a:lnSpc>
              <a:buNone/>
            </a:pPr>
            <a:r>
              <a:rPr lang="en-US" sz="2400" b="1" dirty="0">
                <a:solidFill>
                  <a:srgbClr val="4C4C4D"/>
                </a:solidFill>
                <a:latin typeface="Times New Roman" panose="02020603050405020304" pitchFamily="18" charset="0"/>
                <a:ea typeface="Crimson Pro" pitchFamily="34" charset="-122"/>
                <a:cs typeface="Times New Roman" panose="02020603050405020304" pitchFamily="18" charset="0"/>
              </a:rPr>
              <a:t>Building Connections</a:t>
            </a:r>
            <a:endParaRPr lang="en-US" sz="2400" b="1" dirty="0">
              <a:latin typeface="Times New Roman" panose="02020603050405020304" pitchFamily="18" charset="0"/>
              <a:cs typeface="Times New Roman" panose="02020603050405020304" pitchFamily="18" charset="0"/>
            </a:endParaRPr>
          </a:p>
        </p:txBody>
      </p:sp>
      <p:sp>
        <p:nvSpPr>
          <p:cNvPr id="12" name="Text 9"/>
          <p:cNvSpPr/>
          <p:nvPr/>
        </p:nvSpPr>
        <p:spPr>
          <a:xfrm>
            <a:off x="129420" y="5411351"/>
            <a:ext cx="8251155" cy="1732359"/>
          </a:xfrm>
          <a:prstGeom prst="rect">
            <a:avLst/>
          </a:prstGeom>
          <a:noFill/>
          <a:ln/>
        </p:spPr>
        <p:txBody>
          <a:bodyPr wrap="square" lIns="0" tIns="0" rIns="0" bIns="0" rtlCol="0" anchor="t"/>
          <a:lstStyle/>
          <a:p>
            <a:pPr marL="0" indent="0">
              <a:lnSpc>
                <a:spcPts val="2700"/>
              </a:lnSpc>
              <a:buNone/>
            </a:pPr>
            <a:r>
              <a:rPr lang="en-US" sz="2400" dirty="0">
                <a:solidFill>
                  <a:srgbClr val="4C4C4D"/>
                </a:solidFill>
                <a:latin typeface="Times New Roman" panose="02020603050405020304" pitchFamily="18" charset="0"/>
                <a:ea typeface="Heebo" pitchFamily="34" charset="-122"/>
                <a:cs typeface="Times New Roman" panose="02020603050405020304" pitchFamily="18" charset="0"/>
              </a:rPr>
              <a:t>The chatbot promotes social interaction and encourages patients to connect with their support networks. This can alleviate feelings of isolation and foster a sense of belonging.</a:t>
            </a:r>
            <a:endParaRPr lang="en-US" sz="2400" dirty="0">
              <a:latin typeface="Times New Roman" panose="02020603050405020304" pitchFamily="18" charset="0"/>
              <a:cs typeface="Times New Roman" panose="02020603050405020304" pitchFamily="18" charset="0"/>
            </a:endParaRPr>
          </a:p>
        </p:txBody>
      </p:sp>
      <p:pic>
        <p:nvPicPr>
          <p:cNvPr id="13" name="Picture 4" descr="LPU Logo - Lovely Professional University Free Vector Download">
            <a:extLst>
              <a:ext uri="{FF2B5EF4-FFF2-40B4-BE49-F238E27FC236}">
                <a16:creationId xmlns:a16="http://schemas.microsoft.com/office/drawing/2014/main" id="{64B03300-2E58-0C1F-27E7-F1E2084B2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7260" y="7673354"/>
            <a:ext cx="1381760" cy="394773"/>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 descr="preencoded.png">
            <a:extLst>
              <a:ext uri="{FF2B5EF4-FFF2-40B4-BE49-F238E27FC236}">
                <a16:creationId xmlns:a16="http://schemas.microsoft.com/office/drawing/2014/main" id="{06D1F931-DF9B-09D6-1DCF-F65D2E17A331}"/>
              </a:ext>
            </a:extLst>
          </p:cNvPr>
          <p:cNvPicPr>
            <a:picLocks noChangeAspect="1"/>
          </p:cNvPicPr>
          <p:nvPr/>
        </p:nvPicPr>
        <p:blipFill>
          <a:blip r:embed="rId4"/>
          <a:stretch>
            <a:fillRect/>
          </a:stretch>
        </p:blipFill>
        <p:spPr>
          <a:xfrm>
            <a:off x="7039378" y="254291"/>
            <a:ext cx="591329" cy="591329"/>
          </a:xfrm>
          <a:prstGeom prst="rect">
            <a:avLst/>
          </a:prstGeom>
        </p:spPr>
      </p:pic>
      <p:pic>
        <p:nvPicPr>
          <p:cNvPr id="1026" name="Picture 2" descr="Iphone 13 With Blank White Screen ...">
            <a:extLst>
              <a:ext uri="{FF2B5EF4-FFF2-40B4-BE49-F238E27FC236}">
                <a16:creationId xmlns:a16="http://schemas.microsoft.com/office/drawing/2014/main" id="{95C2E614-363C-83A7-FCA9-1885CEC120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515" t="4547" r="33543" b="4290"/>
          <a:stretch/>
        </p:blipFill>
        <p:spPr bwMode="auto">
          <a:xfrm>
            <a:off x="9042674" y="347241"/>
            <a:ext cx="4340506" cy="73261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81B1EFEB-9FA6-CD35-BE52-4168A8FE28D9}"/>
              </a:ext>
            </a:extLst>
          </p:cNvPr>
          <p:cNvPicPr>
            <a:picLocks noChangeAspect="1"/>
          </p:cNvPicPr>
          <p:nvPr/>
        </p:nvPicPr>
        <p:blipFill>
          <a:blip r:embed="rId6"/>
          <a:srcRect l="29111" t="21172" r="29922" b="11839"/>
          <a:stretch/>
        </p:blipFill>
        <p:spPr>
          <a:xfrm>
            <a:off x="9640410" y="2004634"/>
            <a:ext cx="3145033" cy="3412318"/>
          </a:xfrm>
          <a:prstGeom prst="rect">
            <a:avLst/>
          </a:prstGeom>
        </p:spPr>
      </p:pic>
      <p:pic>
        <p:nvPicPr>
          <p:cNvPr id="17" name="Picture 4" descr="Lovely Professional University logo">
            <a:extLst>
              <a:ext uri="{FF2B5EF4-FFF2-40B4-BE49-F238E27FC236}">
                <a16:creationId xmlns:a16="http://schemas.microsoft.com/office/drawing/2014/main" id="{23962D6B-79C4-6C25-935D-2FE2D0DC9BA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2929" t="32691" r="33153" b="33000"/>
          <a:stretch/>
        </p:blipFill>
        <p:spPr bwMode="auto">
          <a:xfrm>
            <a:off x="9796511" y="2128502"/>
            <a:ext cx="233910" cy="236588"/>
          </a:xfrm>
          <a:prstGeom prst="ellipse">
            <a:avLst/>
          </a:prstGeom>
          <a:ln>
            <a:noFill/>
          </a:ln>
          <a:effectLst>
            <a:outerShdw blurRad="57785" dist="33020" dir="3180000" algn="ctr">
              <a:srgbClr val="000000">
                <a:alpha val="30000"/>
              </a:srgbClr>
            </a:outerShdw>
            <a:softEdge rad="112500"/>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6209" y="303037"/>
            <a:ext cx="7680960" cy="1306354"/>
          </a:xfrm>
          <a:prstGeom prst="rect">
            <a:avLst/>
          </a:prstGeom>
          <a:noFill/>
          <a:ln/>
        </p:spPr>
        <p:txBody>
          <a:bodyPr wrap="square" lIns="0" tIns="0" rIns="0" bIns="0" rtlCol="0" anchor="t"/>
          <a:lstStyle/>
          <a:p>
            <a:pPr marL="0" indent="0" algn="ctr">
              <a:lnSpc>
                <a:spcPts val="5100"/>
              </a:lnSpc>
              <a:buNone/>
            </a:pPr>
            <a:r>
              <a:rPr lang="en-US" sz="3600" b="1" dirty="0">
                <a:solidFill>
                  <a:srgbClr val="152D47"/>
                </a:solidFill>
                <a:latin typeface="Times New Roman" panose="02020603050405020304" pitchFamily="18" charset="0"/>
                <a:ea typeface="Crimson Pro" pitchFamily="34" charset="-122"/>
                <a:cs typeface="Times New Roman" panose="02020603050405020304" pitchFamily="18" charset="0"/>
              </a:rPr>
              <a:t>Market Potential</a:t>
            </a:r>
            <a:endParaRPr lang="en-US" sz="3600" b="1" dirty="0">
              <a:latin typeface="Times New Roman" panose="02020603050405020304" pitchFamily="18" charset="0"/>
              <a:cs typeface="Times New Roman" panose="02020603050405020304" pitchFamily="18" charset="0"/>
            </a:endParaRPr>
          </a:p>
        </p:txBody>
      </p:sp>
      <p:sp>
        <p:nvSpPr>
          <p:cNvPr id="4" name="Shape 1"/>
          <p:cNvSpPr/>
          <p:nvPr/>
        </p:nvSpPr>
        <p:spPr>
          <a:xfrm>
            <a:off x="6005155" y="1601772"/>
            <a:ext cx="8491597" cy="7362425"/>
          </a:xfrm>
          <a:prstGeom prst="roundRect">
            <a:avLst>
              <a:gd name="adj" fmla="val 608"/>
            </a:avLst>
          </a:prstGeom>
          <a:noFill/>
          <a:ln w="7620">
            <a:solidFill>
              <a:srgbClr val="000000">
                <a:alpha val="8000"/>
              </a:srgbClr>
            </a:solidFill>
            <a:prstDash val="solid"/>
          </a:ln>
        </p:spPr>
      </p:sp>
      <p:sp>
        <p:nvSpPr>
          <p:cNvPr id="5" name="Shape 2"/>
          <p:cNvSpPr/>
          <p:nvPr/>
        </p:nvSpPr>
        <p:spPr>
          <a:xfrm>
            <a:off x="6012775" y="1609393"/>
            <a:ext cx="8474749" cy="2287860"/>
          </a:xfrm>
          <a:prstGeom prst="rect">
            <a:avLst/>
          </a:prstGeom>
          <a:solidFill>
            <a:srgbClr val="FFFFFF">
              <a:alpha val="4000"/>
            </a:srgbClr>
          </a:solidFill>
          <a:ln/>
        </p:spPr>
      </p:sp>
      <p:sp>
        <p:nvSpPr>
          <p:cNvPr id="6" name="Text 3"/>
          <p:cNvSpPr/>
          <p:nvPr/>
        </p:nvSpPr>
        <p:spPr>
          <a:xfrm>
            <a:off x="6003547" y="1742386"/>
            <a:ext cx="3204765" cy="780896"/>
          </a:xfrm>
          <a:prstGeom prst="rect">
            <a:avLst/>
          </a:prstGeom>
          <a:noFill/>
          <a:ln/>
        </p:spPr>
        <p:txBody>
          <a:bodyPr wrap="none" lIns="0" tIns="0" rIns="0" bIns="0" rtlCol="0" anchor="t"/>
          <a:lstStyle/>
          <a:p>
            <a:pPr marL="0" indent="0">
              <a:lnSpc>
                <a:spcPts val="2600"/>
              </a:lnSpc>
              <a:buNone/>
            </a:pPr>
            <a:r>
              <a:rPr lang="en-US" sz="1600" b="1" dirty="0">
                <a:solidFill>
                  <a:srgbClr val="4C4C4D"/>
                </a:solidFill>
                <a:latin typeface="Times New Roman" panose="02020603050405020304" pitchFamily="18" charset="0"/>
                <a:ea typeface="Heebo" pitchFamily="34" charset="-122"/>
                <a:cs typeface="Times New Roman" panose="02020603050405020304" pitchFamily="18" charset="0"/>
              </a:rPr>
              <a:t> Overview of the Patient Engagement Market</a:t>
            </a:r>
            <a:endParaRPr lang="en-US" sz="1600" b="1" dirty="0">
              <a:latin typeface="Times New Roman" panose="02020603050405020304" pitchFamily="18" charset="0"/>
              <a:cs typeface="Times New Roman" panose="02020603050405020304" pitchFamily="18" charset="0"/>
            </a:endParaRPr>
          </a:p>
        </p:txBody>
      </p:sp>
      <p:sp>
        <p:nvSpPr>
          <p:cNvPr id="7" name="Text 4"/>
          <p:cNvSpPr/>
          <p:nvPr/>
        </p:nvSpPr>
        <p:spPr>
          <a:xfrm>
            <a:off x="10058401" y="1609392"/>
            <a:ext cx="3771148" cy="1511813"/>
          </a:xfrm>
          <a:prstGeom prst="rect">
            <a:avLst/>
          </a:prstGeom>
          <a:noFill/>
          <a:ln/>
        </p:spPr>
        <p:txBody>
          <a:bodyPr wrap="square" lIns="0" tIns="0" rIns="0" bIns="0" rtlCol="0" anchor="t"/>
          <a:lstStyle/>
          <a:p>
            <a:pPr marL="0" indent="0">
              <a:buNone/>
            </a:pPr>
            <a:r>
              <a:rPr lang="en-US" sz="1600" dirty="0">
                <a:solidFill>
                  <a:srgbClr val="4C4C4D"/>
                </a:solidFill>
                <a:latin typeface="Times New Roman" panose="02020603050405020304" pitchFamily="18" charset="0"/>
                <a:ea typeface="Heebo" pitchFamily="34" charset="-122"/>
                <a:cs typeface="Times New Roman" panose="02020603050405020304" pitchFamily="18" charset="0"/>
              </a:rPr>
              <a:t>The global patient engagement market is rapidly growing, driven by advancements in technology, increasing demand for personalized healthcare, and a greater emphasis on patient-centric models. </a:t>
            </a:r>
            <a:endParaRPr lang="en-US" sz="1600" dirty="0">
              <a:latin typeface="Times New Roman" panose="02020603050405020304" pitchFamily="18" charset="0"/>
              <a:cs typeface="Times New Roman" panose="02020603050405020304" pitchFamily="18" charset="0"/>
            </a:endParaRPr>
          </a:p>
        </p:txBody>
      </p:sp>
      <p:sp>
        <p:nvSpPr>
          <p:cNvPr id="8" name="Shape 5"/>
          <p:cNvSpPr/>
          <p:nvPr/>
        </p:nvSpPr>
        <p:spPr>
          <a:xfrm>
            <a:off x="6012775" y="3213164"/>
            <a:ext cx="8474749" cy="2287860"/>
          </a:xfrm>
          <a:prstGeom prst="rect">
            <a:avLst/>
          </a:prstGeom>
          <a:solidFill>
            <a:srgbClr val="000000">
              <a:alpha val="4000"/>
            </a:srgbClr>
          </a:solidFill>
          <a:ln/>
        </p:spPr>
      </p:sp>
      <p:sp>
        <p:nvSpPr>
          <p:cNvPr id="9" name="Text 6"/>
          <p:cNvSpPr/>
          <p:nvPr/>
        </p:nvSpPr>
        <p:spPr>
          <a:xfrm>
            <a:off x="6012775" y="3346157"/>
            <a:ext cx="3980104" cy="477105"/>
          </a:xfrm>
          <a:prstGeom prst="rect">
            <a:avLst/>
          </a:prstGeom>
          <a:noFill/>
          <a:ln/>
        </p:spPr>
        <p:txBody>
          <a:bodyPr wrap="none" lIns="0" tIns="0" rIns="0" bIns="0" rtlCol="0" anchor="t"/>
          <a:lstStyle/>
          <a:p>
            <a:pPr marL="0" indent="0">
              <a:lnSpc>
                <a:spcPts val="2600"/>
              </a:lnSpc>
              <a:buNone/>
            </a:pPr>
            <a:r>
              <a:rPr lang="en-US" sz="1600" b="1" dirty="0">
                <a:solidFill>
                  <a:srgbClr val="4C4C4D"/>
                </a:solidFill>
                <a:latin typeface="Times New Roman" panose="02020603050405020304" pitchFamily="18" charset="0"/>
                <a:ea typeface="Heebo" pitchFamily="34" charset="-122"/>
                <a:cs typeface="Times New Roman" panose="02020603050405020304" pitchFamily="18" charset="0"/>
              </a:rPr>
              <a:t>Market Size and Growth Rate</a:t>
            </a:r>
            <a:endParaRPr lang="en-US" sz="1600" b="1" dirty="0">
              <a:latin typeface="Times New Roman" panose="02020603050405020304" pitchFamily="18" charset="0"/>
              <a:cs typeface="Times New Roman" panose="02020603050405020304" pitchFamily="18" charset="0"/>
            </a:endParaRPr>
          </a:p>
        </p:txBody>
      </p:sp>
      <p:sp>
        <p:nvSpPr>
          <p:cNvPr id="10" name="Text 7"/>
          <p:cNvSpPr/>
          <p:nvPr/>
        </p:nvSpPr>
        <p:spPr>
          <a:xfrm>
            <a:off x="10058401" y="3287752"/>
            <a:ext cx="3771148" cy="1908418"/>
          </a:xfrm>
          <a:prstGeom prst="rect">
            <a:avLst/>
          </a:prstGeom>
          <a:noFill/>
          <a:ln/>
        </p:spPr>
        <p:txBody>
          <a:bodyPr wrap="square" lIns="0" tIns="0" rIns="0" bIns="0" rtlCol="0" anchor="t"/>
          <a:lstStyle/>
          <a:p>
            <a:pPr marL="0" indent="0">
              <a:buNone/>
            </a:pPr>
            <a:r>
              <a:rPr lang="en-US" sz="1600" dirty="0">
                <a:solidFill>
                  <a:srgbClr val="4C4C4D"/>
                </a:solidFill>
                <a:latin typeface="Times New Roman" panose="02020603050405020304" pitchFamily="18" charset="0"/>
                <a:ea typeface="Heebo" pitchFamily="34" charset="-122"/>
                <a:cs typeface="Times New Roman" panose="02020603050405020304" pitchFamily="18" charset="0"/>
              </a:rPr>
              <a:t>Current Market Size: The global patient engagement market was valued at approximately $15 billion in 2022.</a:t>
            </a:r>
          </a:p>
          <a:p>
            <a:pPr marL="0" indent="0">
              <a:buNone/>
            </a:pPr>
            <a:r>
              <a:rPr lang="en-US" sz="1600" dirty="0">
                <a:solidFill>
                  <a:srgbClr val="4C4C4D"/>
                </a:solidFill>
                <a:latin typeface="Times New Roman" panose="02020603050405020304" pitchFamily="18" charset="0"/>
                <a:ea typeface="Heebo" pitchFamily="34" charset="-122"/>
                <a:cs typeface="Times New Roman" panose="02020603050405020304" pitchFamily="18" charset="0"/>
              </a:rPr>
              <a:t>Projected Growth Rate: It is expected to grow at a compound annual growth rate (CAGR) of around 20%, potentially reaching $45 billion by 2027.</a:t>
            </a:r>
            <a:endParaRPr lang="en-US" sz="1600" dirty="0">
              <a:latin typeface="Times New Roman" panose="02020603050405020304" pitchFamily="18" charset="0"/>
              <a:cs typeface="Times New Roman" panose="02020603050405020304" pitchFamily="18" charset="0"/>
            </a:endParaRPr>
          </a:p>
        </p:txBody>
      </p:sp>
      <p:sp>
        <p:nvSpPr>
          <p:cNvPr id="11" name="Shape 8"/>
          <p:cNvSpPr/>
          <p:nvPr/>
        </p:nvSpPr>
        <p:spPr>
          <a:xfrm>
            <a:off x="6012775" y="4816936"/>
            <a:ext cx="8474749" cy="2764964"/>
          </a:xfrm>
          <a:prstGeom prst="rect">
            <a:avLst/>
          </a:prstGeom>
          <a:solidFill>
            <a:srgbClr val="FFFFFF">
              <a:alpha val="4000"/>
            </a:srgbClr>
          </a:solidFill>
          <a:ln/>
        </p:spPr>
      </p:sp>
      <p:sp>
        <p:nvSpPr>
          <p:cNvPr id="12" name="Text 9"/>
          <p:cNvSpPr/>
          <p:nvPr/>
        </p:nvSpPr>
        <p:spPr>
          <a:xfrm>
            <a:off x="6012775" y="5501024"/>
            <a:ext cx="3951529" cy="477105"/>
          </a:xfrm>
          <a:prstGeom prst="rect">
            <a:avLst/>
          </a:prstGeom>
          <a:noFill/>
          <a:ln/>
        </p:spPr>
        <p:txBody>
          <a:bodyPr wrap="none" lIns="0" tIns="0" rIns="0" bIns="0" rtlCol="0" anchor="t"/>
          <a:lstStyle/>
          <a:p>
            <a:pPr marL="0" indent="0">
              <a:lnSpc>
                <a:spcPts val="2600"/>
              </a:lnSpc>
              <a:buNone/>
            </a:pPr>
            <a:r>
              <a:rPr lang="en-US" sz="1600" b="1" dirty="0">
                <a:solidFill>
                  <a:srgbClr val="4C4C4D"/>
                </a:solidFill>
                <a:latin typeface="Times New Roman" panose="02020603050405020304" pitchFamily="18" charset="0"/>
                <a:ea typeface="Heebo" pitchFamily="34" charset="-122"/>
                <a:cs typeface="Times New Roman" panose="02020603050405020304" pitchFamily="18" charset="0"/>
              </a:rPr>
              <a:t> Target Audience</a:t>
            </a:r>
            <a:endParaRPr lang="en-US" sz="1600" b="1" dirty="0">
              <a:latin typeface="Times New Roman" panose="02020603050405020304" pitchFamily="18" charset="0"/>
              <a:cs typeface="Times New Roman" panose="02020603050405020304" pitchFamily="18" charset="0"/>
            </a:endParaRPr>
          </a:p>
        </p:txBody>
      </p:sp>
      <p:sp>
        <p:nvSpPr>
          <p:cNvPr id="13" name="Text 10"/>
          <p:cNvSpPr/>
          <p:nvPr/>
        </p:nvSpPr>
        <p:spPr>
          <a:xfrm>
            <a:off x="10127732" y="5501024"/>
            <a:ext cx="3771148" cy="2375195"/>
          </a:xfrm>
          <a:prstGeom prst="rect">
            <a:avLst/>
          </a:prstGeom>
          <a:noFill/>
          <a:ln/>
        </p:spPr>
        <p:txBody>
          <a:bodyPr wrap="square" lIns="0" tIns="0" rIns="0" bIns="0" rtlCol="0" anchor="t"/>
          <a:lstStyle/>
          <a:p>
            <a:pPr marL="0" indent="0">
              <a:buNone/>
            </a:pPr>
            <a:r>
              <a:rPr lang="en-US" sz="1600" dirty="0">
                <a:solidFill>
                  <a:srgbClr val="4C4C4D"/>
                </a:solidFill>
                <a:latin typeface="Times New Roman" panose="02020603050405020304" pitchFamily="18" charset="0"/>
                <a:ea typeface="Heebo" pitchFamily="34" charset="-122"/>
                <a:cs typeface="Times New Roman" panose="02020603050405020304" pitchFamily="18" charset="0"/>
              </a:rPr>
              <a:t>Healthcare Providers: Hospitals, clinics, and telehealth services seeking to enhance patient engagement.</a:t>
            </a:r>
          </a:p>
          <a:p>
            <a:pPr marL="0" indent="0">
              <a:buNone/>
            </a:pPr>
            <a:r>
              <a:rPr lang="en-US" sz="1600" dirty="0">
                <a:solidFill>
                  <a:srgbClr val="4C4C4D"/>
                </a:solidFill>
                <a:latin typeface="Times New Roman" panose="02020603050405020304" pitchFamily="18" charset="0"/>
                <a:ea typeface="Heebo" pitchFamily="34" charset="-122"/>
                <a:cs typeface="Times New Roman" panose="02020603050405020304" pitchFamily="18" charset="0"/>
              </a:rPr>
              <a:t> Patients: Individuals with chronic conditions, those in remote areas, or anyone seeking convenient healthcare solutions.</a:t>
            </a:r>
          </a:p>
          <a:p>
            <a:pPr marL="0" indent="0">
              <a:buNone/>
            </a:pPr>
            <a:r>
              <a:rPr lang="en-US" sz="1600" dirty="0">
                <a:solidFill>
                  <a:srgbClr val="4C4C4D"/>
                </a:solidFill>
                <a:latin typeface="Times New Roman" panose="02020603050405020304" pitchFamily="18" charset="0"/>
                <a:ea typeface="Heebo" pitchFamily="34" charset="-122"/>
                <a:cs typeface="Times New Roman" panose="02020603050405020304" pitchFamily="18" charset="0"/>
              </a:rPr>
              <a:t> Payers: Insurance companies looking to improve patient outcomes and reduce costs through better engagement strategies.</a:t>
            </a:r>
          </a:p>
          <a:p>
            <a:pPr marL="0" indent="0">
              <a:buNone/>
            </a:pPr>
            <a:endParaRPr lang="en-US" sz="1600" dirty="0">
              <a:latin typeface="Times New Roman" panose="02020603050405020304" pitchFamily="18" charset="0"/>
              <a:cs typeface="Times New Roman" panose="02020603050405020304" pitchFamily="18" charset="0"/>
            </a:endParaRPr>
          </a:p>
        </p:txBody>
      </p:sp>
      <p:pic>
        <p:nvPicPr>
          <p:cNvPr id="14" name="Picture 4" descr="LPU Logo - Lovely Professional University Free Vector Download">
            <a:extLst>
              <a:ext uri="{FF2B5EF4-FFF2-40B4-BE49-F238E27FC236}">
                <a16:creationId xmlns:a16="http://schemas.microsoft.com/office/drawing/2014/main" id="{B0D4CA8B-BA0F-7476-AC44-1B55F1815E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4585" y="7748446"/>
            <a:ext cx="1543050" cy="44085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Lovely Professional University logo">
            <a:extLst>
              <a:ext uri="{FF2B5EF4-FFF2-40B4-BE49-F238E27FC236}">
                <a16:creationId xmlns:a16="http://schemas.microsoft.com/office/drawing/2014/main" id="{39E50083-D656-F977-D90F-AADC2B64C1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929" t="32691" r="33153" b="33000"/>
          <a:stretch/>
        </p:blipFill>
        <p:spPr bwMode="auto">
          <a:xfrm>
            <a:off x="3953062" y="4609966"/>
            <a:ext cx="204628" cy="206970"/>
          </a:xfrm>
          <a:prstGeom prst="ellipse">
            <a:avLst/>
          </a:prstGeom>
          <a:ln>
            <a:noFill/>
          </a:ln>
          <a:effectLst>
            <a:outerShdw blurRad="57785" dist="33020" dir="3180000" algn="ctr">
              <a:srgbClr val="000000">
                <a:alpha val="30000"/>
              </a:srgbClr>
            </a:outerShdw>
            <a:softEdge rad="112500"/>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43282" y="17264"/>
            <a:ext cx="7779306" cy="579239"/>
          </a:xfrm>
          <a:prstGeom prst="rect">
            <a:avLst/>
          </a:prstGeom>
          <a:noFill/>
          <a:ln/>
        </p:spPr>
        <p:txBody>
          <a:bodyPr wrap="none" lIns="0" tIns="0" rIns="0" bIns="0" rtlCol="0" anchor="t"/>
          <a:lstStyle/>
          <a:p>
            <a:pPr marL="0" indent="0" algn="ctr">
              <a:lnSpc>
                <a:spcPts val="4550"/>
              </a:lnSpc>
              <a:buNone/>
            </a:pPr>
            <a:r>
              <a:rPr lang="en-US" sz="3600" dirty="0">
                <a:solidFill>
                  <a:srgbClr val="152D47"/>
                </a:solidFill>
                <a:latin typeface="Times New Roman" panose="02020603050405020304" pitchFamily="18" charset="0"/>
                <a:ea typeface="Crimson Pro" pitchFamily="34" charset="-122"/>
                <a:cs typeface="Times New Roman" panose="02020603050405020304" pitchFamily="18" charset="0"/>
              </a:rPr>
              <a:t>Segment Analysis</a:t>
            </a:r>
            <a:endParaRPr lang="en-US" sz="36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543282" y="834628"/>
            <a:ext cx="463391" cy="463391"/>
          </a:xfrm>
          <a:prstGeom prst="rect">
            <a:avLst/>
          </a:prstGeom>
        </p:spPr>
      </p:pic>
      <p:sp>
        <p:nvSpPr>
          <p:cNvPr id="5" name="Text 1"/>
          <p:cNvSpPr/>
          <p:nvPr/>
        </p:nvSpPr>
        <p:spPr>
          <a:xfrm>
            <a:off x="543282" y="1483279"/>
            <a:ext cx="2316956" cy="536831"/>
          </a:xfrm>
          <a:prstGeom prst="rect">
            <a:avLst/>
          </a:prstGeom>
          <a:noFill/>
          <a:ln/>
        </p:spPr>
        <p:txBody>
          <a:bodyPr wrap="none" lIns="0" tIns="0" rIns="0" bIns="0" rtlCol="0" anchor="t"/>
          <a:lstStyle/>
          <a:p>
            <a:pPr marL="0" indent="0" algn="l">
              <a:lnSpc>
                <a:spcPts val="2250"/>
              </a:lnSpc>
              <a:buNone/>
            </a:pPr>
            <a:r>
              <a:rPr lang="en-US" sz="2000" b="1" dirty="0">
                <a:solidFill>
                  <a:srgbClr val="4C4C4D"/>
                </a:solidFill>
                <a:latin typeface="Times New Roman" panose="02020603050405020304" pitchFamily="18" charset="0"/>
                <a:ea typeface="Crimson Pro" pitchFamily="34" charset="-122"/>
                <a:cs typeface="Times New Roman" panose="02020603050405020304" pitchFamily="18" charset="0"/>
              </a:rPr>
              <a:t>Social Group Connection</a:t>
            </a:r>
            <a:endParaRPr lang="en-US" sz="2000" b="1" dirty="0">
              <a:latin typeface="Times New Roman" panose="02020603050405020304" pitchFamily="18" charset="0"/>
              <a:cs typeface="Times New Roman" panose="02020603050405020304" pitchFamily="18" charset="0"/>
            </a:endParaRPr>
          </a:p>
        </p:txBody>
      </p:sp>
      <p:sp>
        <p:nvSpPr>
          <p:cNvPr id="6" name="Text 2"/>
          <p:cNvSpPr/>
          <p:nvPr/>
        </p:nvSpPr>
        <p:spPr>
          <a:xfrm>
            <a:off x="543282" y="1884045"/>
            <a:ext cx="3784163" cy="2749272"/>
          </a:xfrm>
          <a:prstGeom prst="rect">
            <a:avLst/>
          </a:prstGeom>
          <a:noFill/>
          <a:ln/>
        </p:spPr>
        <p:txBody>
          <a:bodyPr wrap="square" lIns="0" tIns="0" rIns="0" bIns="0" rtlCol="0" anchor="t"/>
          <a:lstStyle/>
          <a:p>
            <a:pPr marL="0" indent="0" algn="l">
              <a:buNone/>
            </a:pPr>
            <a:r>
              <a:rPr lang="en-US" sz="1600" dirty="0">
                <a:solidFill>
                  <a:srgbClr val="4C4C4D"/>
                </a:solidFill>
                <a:latin typeface="Times New Roman" panose="02020603050405020304" pitchFamily="18" charset="0"/>
                <a:ea typeface="Heebo" pitchFamily="34" charset="-122"/>
                <a:cs typeface="Times New Roman" panose="02020603050405020304" pitchFamily="18" charset="0"/>
              </a:rPr>
              <a:t>Market Size: Estimated at $1.5 billion in 2022.</a:t>
            </a:r>
          </a:p>
          <a:p>
            <a:pPr marL="0" indent="0" algn="l">
              <a:buNone/>
            </a:pPr>
            <a:r>
              <a:rPr lang="en-US" sz="1600" dirty="0">
                <a:solidFill>
                  <a:srgbClr val="4C4C4D"/>
                </a:solidFill>
                <a:latin typeface="Times New Roman" panose="02020603050405020304" pitchFamily="18" charset="0"/>
                <a:ea typeface="Heebo" pitchFamily="34" charset="-122"/>
                <a:cs typeface="Times New Roman" panose="02020603050405020304" pitchFamily="18" charset="0"/>
              </a:rPr>
              <a:t>- Growth Drivers:</a:t>
            </a:r>
          </a:p>
          <a:p>
            <a:pPr marL="0" indent="0" algn="l">
              <a:buNone/>
            </a:pPr>
            <a:r>
              <a:rPr lang="en-US" sz="1600" dirty="0">
                <a:solidFill>
                  <a:srgbClr val="4C4C4D"/>
                </a:solidFill>
                <a:latin typeface="Times New Roman" panose="02020603050405020304" pitchFamily="18" charset="0"/>
                <a:ea typeface="Heebo" pitchFamily="34" charset="-122"/>
                <a:cs typeface="Times New Roman" panose="02020603050405020304" pitchFamily="18" charset="0"/>
              </a:rPr>
              <a:t>- Increased use of social media and online platforms for health discussions.</a:t>
            </a:r>
          </a:p>
          <a:p>
            <a:pPr marL="0" indent="0" algn="l">
              <a:buNone/>
            </a:pPr>
            <a:r>
              <a:rPr lang="en-US" sz="1600" dirty="0">
                <a:solidFill>
                  <a:srgbClr val="4C4C4D"/>
                </a:solidFill>
                <a:latin typeface="Times New Roman" panose="02020603050405020304" pitchFamily="18" charset="0"/>
                <a:ea typeface="Heebo" pitchFamily="34" charset="-122"/>
                <a:cs typeface="Times New Roman" panose="02020603050405020304" pitchFamily="18" charset="0"/>
              </a:rPr>
              <a:t>- Potential Impact: Facilitating peer support can lead to better adherence to treatment plans and improved mental well-being.</a:t>
            </a:r>
            <a:endParaRPr lang="en-US" sz="16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4605456" y="834628"/>
            <a:ext cx="463391" cy="463391"/>
          </a:xfrm>
          <a:prstGeom prst="rect">
            <a:avLst/>
          </a:prstGeom>
        </p:spPr>
      </p:pic>
      <p:sp>
        <p:nvSpPr>
          <p:cNvPr id="8" name="Text 3"/>
          <p:cNvSpPr/>
          <p:nvPr/>
        </p:nvSpPr>
        <p:spPr>
          <a:xfrm>
            <a:off x="4605456" y="1483279"/>
            <a:ext cx="2316956" cy="536831"/>
          </a:xfrm>
          <a:prstGeom prst="rect">
            <a:avLst/>
          </a:prstGeom>
          <a:noFill/>
          <a:ln/>
        </p:spPr>
        <p:txBody>
          <a:bodyPr wrap="none" lIns="0" tIns="0" rIns="0" bIns="0" rtlCol="0" anchor="t"/>
          <a:lstStyle/>
          <a:p>
            <a:pPr marL="0" indent="0" algn="l">
              <a:lnSpc>
                <a:spcPts val="2250"/>
              </a:lnSpc>
              <a:buNone/>
            </a:pPr>
            <a:r>
              <a:rPr lang="en-US" sz="2000" b="1" dirty="0">
                <a:solidFill>
                  <a:srgbClr val="4C4C4D"/>
                </a:solidFill>
                <a:latin typeface="Times New Roman" panose="02020603050405020304" pitchFamily="18" charset="0"/>
                <a:ea typeface="Crimson Pro" pitchFamily="34" charset="-122"/>
                <a:cs typeface="Times New Roman" panose="02020603050405020304" pitchFamily="18" charset="0"/>
              </a:rPr>
              <a:t>Interactive Chatbot</a:t>
            </a:r>
            <a:endParaRPr lang="en-US" sz="2000" b="1" dirty="0">
              <a:latin typeface="Times New Roman" panose="02020603050405020304" pitchFamily="18" charset="0"/>
              <a:cs typeface="Times New Roman" panose="02020603050405020304" pitchFamily="18" charset="0"/>
            </a:endParaRPr>
          </a:p>
        </p:txBody>
      </p:sp>
      <p:sp>
        <p:nvSpPr>
          <p:cNvPr id="9" name="Text 4"/>
          <p:cNvSpPr/>
          <p:nvPr/>
        </p:nvSpPr>
        <p:spPr>
          <a:xfrm>
            <a:off x="4605456" y="1884045"/>
            <a:ext cx="3784283" cy="2749272"/>
          </a:xfrm>
          <a:prstGeom prst="rect">
            <a:avLst/>
          </a:prstGeom>
          <a:noFill/>
          <a:ln/>
        </p:spPr>
        <p:txBody>
          <a:bodyPr wrap="square" lIns="0" tIns="0" rIns="0" bIns="0" rtlCol="0" anchor="t"/>
          <a:lstStyle/>
          <a:p>
            <a:pPr marL="0" indent="0" algn="l">
              <a:buNone/>
            </a:pPr>
            <a:r>
              <a:rPr lang="en-US" sz="1600" dirty="0">
                <a:solidFill>
                  <a:srgbClr val="4C4C4D"/>
                </a:solidFill>
                <a:latin typeface="Times New Roman" panose="02020603050405020304" pitchFamily="18" charset="0"/>
                <a:ea typeface="Heebo" pitchFamily="34" charset="-122"/>
                <a:cs typeface="Times New Roman" panose="02020603050405020304" pitchFamily="18" charset="0"/>
              </a:rPr>
              <a:t> Market Size: Estimated at $2 billion in 2022.</a:t>
            </a:r>
          </a:p>
          <a:p>
            <a:pPr marL="0" indent="0" algn="l">
              <a:buNone/>
            </a:pPr>
            <a:r>
              <a:rPr lang="en-US" sz="1600" dirty="0">
                <a:solidFill>
                  <a:srgbClr val="4C4C4D"/>
                </a:solidFill>
                <a:latin typeface="Times New Roman" panose="02020603050405020304" pitchFamily="18" charset="0"/>
                <a:ea typeface="Heebo" pitchFamily="34" charset="-122"/>
                <a:cs typeface="Times New Roman" panose="02020603050405020304" pitchFamily="18" charset="0"/>
              </a:rPr>
              <a:t>- Growth Drivers:</a:t>
            </a:r>
          </a:p>
          <a:p>
            <a:pPr marL="0" indent="0" algn="l">
              <a:buNone/>
            </a:pPr>
            <a:r>
              <a:rPr lang="en-US" sz="1600" dirty="0">
                <a:solidFill>
                  <a:srgbClr val="4C4C4D"/>
                </a:solidFill>
                <a:latin typeface="Times New Roman" panose="02020603050405020304" pitchFamily="18" charset="0"/>
                <a:ea typeface="Heebo" pitchFamily="34" charset="-122"/>
                <a:cs typeface="Times New Roman" panose="02020603050405020304" pitchFamily="18" charset="0"/>
              </a:rPr>
              <a:t>  - Growing demand for 24/7 patient support and efficient communication channels.</a:t>
            </a:r>
          </a:p>
          <a:p>
            <a:pPr marL="0" indent="0" algn="l">
              <a:buNone/>
            </a:pPr>
            <a:r>
              <a:rPr lang="en-US" sz="1600" dirty="0">
                <a:solidFill>
                  <a:srgbClr val="4C4C4D"/>
                </a:solidFill>
                <a:latin typeface="Times New Roman" panose="02020603050405020304" pitchFamily="18" charset="0"/>
                <a:ea typeface="Heebo" pitchFamily="34" charset="-122"/>
                <a:cs typeface="Times New Roman" panose="02020603050405020304" pitchFamily="18" charset="0"/>
              </a:rPr>
              <a:t>- Potential Impact: Enhances patient engagement through immediate access to information, leading to higher satisfaction rates.</a:t>
            </a:r>
          </a:p>
        </p:txBody>
      </p:sp>
      <p:pic>
        <p:nvPicPr>
          <p:cNvPr id="10" name="Image 3" descr="preencoded.png"/>
          <p:cNvPicPr>
            <a:picLocks noChangeAspect="1"/>
          </p:cNvPicPr>
          <p:nvPr/>
        </p:nvPicPr>
        <p:blipFill>
          <a:blip r:embed="rId6"/>
          <a:stretch>
            <a:fillRect/>
          </a:stretch>
        </p:blipFill>
        <p:spPr>
          <a:xfrm>
            <a:off x="543281" y="4238321"/>
            <a:ext cx="463391" cy="463391"/>
          </a:xfrm>
          <a:prstGeom prst="rect">
            <a:avLst/>
          </a:prstGeom>
        </p:spPr>
      </p:pic>
      <p:sp>
        <p:nvSpPr>
          <p:cNvPr id="11" name="Text 5"/>
          <p:cNvSpPr/>
          <p:nvPr/>
        </p:nvSpPr>
        <p:spPr>
          <a:xfrm>
            <a:off x="476131" y="5029039"/>
            <a:ext cx="2316956" cy="536831"/>
          </a:xfrm>
          <a:prstGeom prst="rect">
            <a:avLst/>
          </a:prstGeom>
          <a:noFill/>
          <a:ln/>
        </p:spPr>
        <p:txBody>
          <a:bodyPr wrap="none" lIns="0" tIns="0" rIns="0" bIns="0" rtlCol="0" anchor="t"/>
          <a:lstStyle/>
          <a:p>
            <a:pPr marL="0" indent="0" algn="l">
              <a:lnSpc>
                <a:spcPts val="2250"/>
              </a:lnSpc>
              <a:buNone/>
            </a:pPr>
            <a:r>
              <a:rPr lang="en-US" sz="2000" b="1" dirty="0">
                <a:solidFill>
                  <a:srgbClr val="4C4C4D"/>
                </a:solidFill>
                <a:latin typeface="Times New Roman" panose="02020603050405020304" pitchFamily="18" charset="0"/>
                <a:ea typeface="Crimson Pro" pitchFamily="34" charset="-122"/>
                <a:cs typeface="Times New Roman" panose="02020603050405020304" pitchFamily="18" charset="0"/>
              </a:rPr>
              <a:t> Virtual Doctor Calling Module</a:t>
            </a:r>
            <a:endParaRPr lang="en-US" sz="2000" b="1" dirty="0">
              <a:latin typeface="Times New Roman" panose="02020603050405020304" pitchFamily="18" charset="0"/>
              <a:cs typeface="Times New Roman" panose="02020603050405020304" pitchFamily="18" charset="0"/>
            </a:endParaRPr>
          </a:p>
        </p:txBody>
      </p:sp>
      <p:sp>
        <p:nvSpPr>
          <p:cNvPr id="12" name="Text 6"/>
          <p:cNvSpPr/>
          <p:nvPr/>
        </p:nvSpPr>
        <p:spPr>
          <a:xfrm>
            <a:off x="543281" y="5527771"/>
            <a:ext cx="3784163" cy="2749272"/>
          </a:xfrm>
          <a:prstGeom prst="rect">
            <a:avLst/>
          </a:prstGeom>
          <a:noFill/>
          <a:ln/>
        </p:spPr>
        <p:txBody>
          <a:bodyPr wrap="square" lIns="0" tIns="0" rIns="0" bIns="0" rtlCol="0" anchor="t"/>
          <a:lstStyle/>
          <a:p>
            <a:pPr marL="0" indent="0" algn="l">
              <a:buNone/>
            </a:pPr>
            <a:r>
              <a:rPr lang="en-US" sz="1600" dirty="0">
                <a:solidFill>
                  <a:srgbClr val="4C4C4D"/>
                </a:solidFill>
                <a:latin typeface="Times New Roman" panose="02020603050405020304" pitchFamily="18" charset="0"/>
                <a:ea typeface="Heebo" pitchFamily="34" charset="-122"/>
                <a:cs typeface="Times New Roman" panose="02020603050405020304" pitchFamily="18" charset="0"/>
              </a:rPr>
              <a:t>Market Size: Estimated at $8 billion in 2022.</a:t>
            </a:r>
          </a:p>
          <a:p>
            <a:pPr marL="0" indent="0" algn="l">
              <a:buNone/>
            </a:pPr>
            <a:r>
              <a:rPr lang="en-US" sz="1600" dirty="0">
                <a:solidFill>
                  <a:srgbClr val="4C4C4D"/>
                </a:solidFill>
                <a:latin typeface="Times New Roman" panose="02020603050405020304" pitchFamily="18" charset="0"/>
                <a:ea typeface="Heebo" pitchFamily="34" charset="-122"/>
                <a:cs typeface="Times New Roman" panose="02020603050405020304" pitchFamily="18" charset="0"/>
              </a:rPr>
              <a:t>- Growth Drivers:</a:t>
            </a:r>
          </a:p>
          <a:p>
            <a:pPr marL="0" indent="0" algn="l">
              <a:buNone/>
            </a:pPr>
            <a:r>
              <a:rPr lang="en-US" sz="1600" dirty="0">
                <a:solidFill>
                  <a:srgbClr val="4C4C4D"/>
                </a:solidFill>
                <a:latin typeface="Times New Roman" panose="02020603050405020304" pitchFamily="18" charset="0"/>
                <a:ea typeface="Heebo" pitchFamily="34" charset="-122"/>
                <a:cs typeface="Times New Roman" panose="02020603050405020304" pitchFamily="18" charset="0"/>
              </a:rPr>
              <a:t>  - Accelerated adoption of telehealth solutions post-COVID-19.</a:t>
            </a:r>
          </a:p>
          <a:p>
            <a:pPr marL="0" indent="0" algn="l">
              <a:buNone/>
            </a:pPr>
            <a:r>
              <a:rPr lang="en-US" sz="1600" dirty="0">
                <a:solidFill>
                  <a:srgbClr val="4C4C4D"/>
                </a:solidFill>
                <a:latin typeface="Times New Roman" panose="02020603050405020304" pitchFamily="18" charset="0"/>
                <a:ea typeface="Heebo" pitchFamily="34" charset="-122"/>
                <a:cs typeface="Times New Roman" panose="02020603050405020304" pitchFamily="18" charset="0"/>
              </a:rPr>
              <a:t>- Potential Impact: Expands access to care, especially for underserved populations, leading to better health outcomes.</a:t>
            </a:r>
          </a:p>
        </p:txBody>
      </p:sp>
      <p:pic>
        <p:nvPicPr>
          <p:cNvPr id="13" name="Image 4" descr="preencoded.png"/>
          <p:cNvPicPr>
            <a:picLocks noChangeAspect="1"/>
          </p:cNvPicPr>
          <p:nvPr/>
        </p:nvPicPr>
        <p:blipFill>
          <a:blip r:embed="rId7"/>
          <a:stretch>
            <a:fillRect/>
          </a:stretch>
        </p:blipFill>
        <p:spPr>
          <a:xfrm>
            <a:off x="4538305" y="4255900"/>
            <a:ext cx="463391" cy="463391"/>
          </a:xfrm>
          <a:prstGeom prst="rect">
            <a:avLst/>
          </a:prstGeom>
        </p:spPr>
      </p:pic>
      <p:sp>
        <p:nvSpPr>
          <p:cNvPr id="14" name="Text 7"/>
          <p:cNvSpPr/>
          <p:nvPr/>
        </p:nvSpPr>
        <p:spPr>
          <a:xfrm>
            <a:off x="4524853" y="5029039"/>
            <a:ext cx="2316956" cy="536831"/>
          </a:xfrm>
          <a:prstGeom prst="rect">
            <a:avLst/>
          </a:prstGeom>
          <a:noFill/>
          <a:ln/>
        </p:spPr>
        <p:txBody>
          <a:bodyPr wrap="none" lIns="0" tIns="0" rIns="0" bIns="0" rtlCol="0" anchor="t"/>
          <a:lstStyle/>
          <a:p>
            <a:pPr marL="0" indent="0" algn="l">
              <a:lnSpc>
                <a:spcPts val="2250"/>
              </a:lnSpc>
              <a:buNone/>
            </a:pPr>
            <a:r>
              <a:rPr lang="en-US" sz="2000" b="1" dirty="0">
                <a:solidFill>
                  <a:srgbClr val="4C4C4D"/>
                </a:solidFill>
                <a:latin typeface="Times New Roman" panose="02020603050405020304" pitchFamily="18" charset="0"/>
                <a:ea typeface="Crimson Pro" pitchFamily="34" charset="-122"/>
                <a:cs typeface="Times New Roman" panose="02020603050405020304" pitchFamily="18" charset="0"/>
              </a:rPr>
              <a:t>Machine Learning and Report Analysis</a:t>
            </a:r>
            <a:endParaRPr lang="en-US" sz="2000" b="1" dirty="0">
              <a:latin typeface="Times New Roman" panose="02020603050405020304" pitchFamily="18" charset="0"/>
              <a:cs typeface="Times New Roman" panose="02020603050405020304" pitchFamily="18" charset="0"/>
            </a:endParaRPr>
          </a:p>
        </p:txBody>
      </p:sp>
      <p:sp>
        <p:nvSpPr>
          <p:cNvPr id="15" name="Text 8"/>
          <p:cNvSpPr/>
          <p:nvPr/>
        </p:nvSpPr>
        <p:spPr>
          <a:xfrm>
            <a:off x="4524853" y="5527771"/>
            <a:ext cx="3784283" cy="2749272"/>
          </a:xfrm>
          <a:prstGeom prst="rect">
            <a:avLst/>
          </a:prstGeom>
          <a:noFill/>
          <a:ln/>
        </p:spPr>
        <p:txBody>
          <a:bodyPr wrap="square" lIns="0" tIns="0" rIns="0" bIns="0" rtlCol="0" anchor="t"/>
          <a:lstStyle/>
          <a:p>
            <a:pPr marL="0" indent="0" algn="l">
              <a:buNone/>
            </a:pPr>
            <a:r>
              <a:rPr lang="en-US" sz="1600" dirty="0">
                <a:solidFill>
                  <a:srgbClr val="4C4C4D"/>
                </a:solidFill>
                <a:latin typeface="Times New Roman" panose="02020603050405020304" pitchFamily="18" charset="0"/>
                <a:ea typeface="Heebo" pitchFamily="34" charset="-122"/>
                <a:cs typeface="Times New Roman" panose="02020603050405020304" pitchFamily="18" charset="0"/>
              </a:rPr>
              <a:t> Market Size: Estimated at $3 billion in 2022.</a:t>
            </a:r>
          </a:p>
          <a:p>
            <a:pPr marL="0" indent="0" algn="l">
              <a:buNone/>
            </a:pPr>
            <a:r>
              <a:rPr lang="en-US" sz="1600" dirty="0">
                <a:solidFill>
                  <a:srgbClr val="4C4C4D"/>
                </a:solidFill>
                <a:latin typeface="Times New Roman" panose="02020603050405020304" pitchFamily="18" charset="0"/>
                <a:ea typeface="Heebo" pitchFamily="34" charset="-122"/>
                <a:cs typeface="Times New Roman" panose="02020603050405020304" pitchFamily="18" charset="0"/>
              </a:rPr>
              <a:t>- Growth Drivers:</a:t>
            </a:r>
          </a:p>
          <a:p>
            <a:pPr marL="0" indent="0" algn="l">
              <a:buNone/>
            </a:pPr>
            <a:r>
              <a:rPr lang="en-US" sz="1600" dirty="0">
                <a:solidFill>
                  <a:srgbClr val="4C4C4D"/>
                </a:solidFill>
                <a:latin typeface="Times New Roman" panose="02020603050405020304" pitchFamily="18" charset="0"/>
                <a:ea typeface="Heebo" pitchFamily="34" charset="-122"/>
                <a:cs typeface="Times New Roman" panose="02020603050405020304" pitchFamily="18" charset="0"/>
              </a:rPr>
              <a:t>- Demand for personalized medicine and predictive analytics.</a:t>
            </a:r>
          </a:p>
          <a:p>
            <a:pPr marL="0" indent="0" algn="l">
              <a:buNone/>
            </a:pPr>
            <a:r>
              <a:rPr lang="en-US" sz="1600" dirty="0">
                <a:solidFill>
                  <a:srgbClr val="4C4C4D"/>
                </a:solidFill>
                <a:latin typeface="Times New Roman" panose="02020603050405020304" pitchFamily="18" charset="0"/>
                <a:ea typeface="Heebo" pitchFamily="34" charset="-122"/>
                <a:cs typeface="Times New Roman" panose="02020603050405020304" pitchFamily="18" charset="0"/>
              </a:rPr>
              <a:t>- Potential Impact: By improving health literacy and enabling proactive care, this segment can significantly enhance patient outcomes.</a:t>
            </a:r>
            <a:endParaRPr lang="en-US" sz="1600" dirty="0">
              <a:latin typeface="Times New Roman" panose="02020603050405020304" pitchFamily="18" charset="0"/>
              <a:cs typeface="Times New Roman" panose="02020603050405020304" pitchFamily="18" charset="0"/>
            </a:endParaRPr>
          </a:p>
        </p:txBody>
      </p:sp>
      <p:pic>
        <p:nvPicPr>
          <p:cNvPr id="16" name="Picture 4" descr="Lovely Professional University logo">
            <a:extLst>
              <a:ext uri="{FF2B5EF4-FFF2-40B4-BE49-F238E27FC236}">
                <a16:creationId xmlns:a16="http://schemas.microsoft.com/office/drawing/2014/main" id="{8BDC41DA-B629-2D8E-28B7-2603602A2C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2929" t="32691" r="33153" b="33000"/>
          <a:stretch/>
        </p:blipFill>
        <p:spPr bwMode="auto">
          <a:xfrm>
            <a:off x="10960244" y="4584848"/>
            <a:ext cx="233910" cy="236588"/>
          </a:xfrm>
          <a:prstGeom prst="ellipse">
            <a:avLst/>
          </a:prstGeom>
          <a:ln>
            <a:noFill/>
          </a:ln>
          <a:effectLst>
            <a:outerShdw blurRad="57785" dist="33020" dir="3180000" algn="ctr">
              <a:srgbClr val="000000">
                <a:alpha val="30000"/>
              </a:srgbClr>
            </a:outerShdw>
            <a:softEdge rad="112500"/>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89" y="23405"/>
            <a:ext cx="7556421" cy="1417558"/>
          </a:xfrm>
          <a:prstGeom prst="rect">
            <a:avLst/>
          </a:prstGeom>
          <a:noFill/>
          <a:ln/>
        </p:spPr>
        <p:txBody>
          <a:bodyPr wrap="square" lIns="0" tIns="0" rIns="0" bIns="0" rtlCol="0" anchor="t"/>
          <a:lstStyle/>
          <a:p>
            <a:pPr marL="0" indent="0" algn="ctr">
              <a:lnSpc>
                <a:spcPts val="5550"/>
              </a:lnSpc>
              <a:buNone/>
            </a:pPr>
            <a:r>
              <a:rPr lang="en-US" sz="4450" dirty="0">
                <a:solidFill>
                  <a:srgbClr val="152D47"/>
                </a:solidFill>
                <a:latin typeface="Times New Roman" panose="02020603050405020304" pitchFamily="18" charset="0"/>
                <a:ea typeface="Crimson Pro" pitchFamily="34" charset="-122"/>
                <a:cs typeface="Times New Roman" panose="02020603050405020304" pitchFamily="18" charset="0"/>
              </a:rPr>
              <a:t>Benefits and Impact</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587312" y="847426"/>
            <a:ext cx="3463826" cy="7358520"/>
          </a:xfrm>
          <a:prstGeom prst="rect">
            <a:avLst/>
          </a:prstGeom>
          <a:noFill/>
          <a:ln/>
        </p:spPr>
        <p:txBody>
          <a:bodyPr wrap="square" lIns="0" tIns="0" rIns="0" bIns="0" rtlCol="0" anchor="t"/>
          <a:lstStyle/>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a:t>
            </a:r>
            <a:r>
              <a:rPr lang="en-US" sz="2000" b="1" dirty="0">
                <a:solidFill>
                  <a:srgbClr val="4C4C4D"/>
                </a:solidFill>
                <a:latin typeface="Times New Roman" panose="02020603050405020304" pitchFamily="18" charset="0"/>
                <a:ea typeface="Heebo" pitchFamily="34" charset="-122"/>
                <a:cs typeface="Times New Roman" panose="02020603050405020304" pitchFamily="18" charset="0"/>
              </a:rPr>
              <a:t>Machine Learning and AI-Based Report Analysis</a:t>
            </a:r>
          </a:p>
          <a:p>
            <a:pPr marL="0" indent="0">
              <a:buNone/>
            </a:pPr>
            <a:endParaRPr lang="en-US" sz="2000" b="1" dirty="0">
              <a:solidFill>
                <a:srgbClr val="4C4C4D"/>
              </a:solidFill>
              <a:latin typeface="Times New Roman" panose="02020603050405020304" pitchFamily="18" charset="0"/>
              <a:ea typeface="Heebo" pitchFamily="34" charset="-122"/>
              <a:cs typeface="Times New Roman" panose="02020603050405020304" pitchFamily="18" charset="0"/>
            </a:endParaRP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Benefits:</a:t>
            </a:r>
          </a:p>
          <a:p>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Personalized Insights</a:t>
            </a:r>
          </a:p>
          <a:p>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Predictive Analytics</a:t>
            </a:r>
          </a:p>
          <a:p>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Automated Interpretation</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Impact:</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Improved Health Literacy</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Enhanced Self-Management.</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Timely Interventions.</a:t>
            </a:r>
          </a:p>
          <a:p>
            <a:pPr marL="0" indent="0">
              <a:buNone/>
            </a:pPr>
            <a:endParaRPr lang="en-US" sz="2000" dirty="0">
              <a:solidFill>
                <a:srgbClr val="4C4C4D"/>
              </a:solidFill>
              <a:latin typeface="Times New Roman" panose="02020603050405020304" pitchFamily="18" charset="0"/>
              <a:ea typeface="Heebo" pitchFamily="34" charset="-122"/>
              <a:cs typeface="Times New Roman" panose="02020603050405020304" pitchFamily="18" charset="0"/>
            </a:endParaRP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a:t>
            </a:r>
            <a:r>
              <a:rPr lang="en-US" sz="2000" b="1" dirty="0">
                <a:solidFill>
                  <a:srgbClr val="4C4C4D"/>
                </a:solidFill>
                <a:latin typeface="Times New Roman" panose="02020603050405020304" pitchFamily="18" charset="0"/>
                <a:ea typeface="Heebo" pitchFamily="34" charset="-122"/>
                <a:cs typeface="Times New Roman" panose="02020603050405020304" pitchFamily="18" charset="0"/>
              </a:rPr>
              <a:t>Social Group Connection</a:t>
            </a:r>
          </a:p>
          <a:p>
            <a:pPr marL="0" indent="0">
              <a:buNone/>
            </a:pPr>
            <a:endParaRPr lang="en-US" sz="2000" dirty="0">
              <a:solidFill>
                <a:srgbClr val="4C4C4D"/>
              </a:solidFill>
              <a:latin typeface="Times New Roman" panose="02020603050405020304" pitchFamily="18" charset="0"/>
              <a:ea typeface="Heebo" pitchFamily="34" charset="-122"/>
              <a:cs typeface="Times New Roman" panose="02020603050405020304" pitchFamily="18" charset="0"/>
            </a:endParaRP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Benefits:</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Community Support.</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Resource Sharing.</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Motivation and Accountability.</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Impact:</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Reduced Isolation.</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Enhanced Engagement.</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Improved Outcomes.</a:t>
            </a:r>
          </a:p>
          <a:p>
            <a:pPr marL="0" indent="0">
              <a:buNone/>
            </a:pPr>
            <a:endParaRPr lang="en-US" sz="2000" dirty="0">
              <a:solidFill>
                <a:srgbClr val="4C4C4D"/>
              </a:solidFill>
              <a:latin typeface="Times New Roman" panose="02020603050405020304" pitchFamily="18" charset="0"/>
              <a:ea typeface="Heebo" pitchFamily="34" charset="-122"/>
              <a:cs typeface="Times New Roman" panose="02020603050405020304" pitchFamily="18" charset="0"/>
            </a:endParaRPr>
          </a:p>
          <a:p>
            <a:pPr marL="0" indent="0">
              <a:buNone/>
            </a:pPr>
            <a:r>
              <a:rPr lang="en-US" sz="2000" b="1" dirty="0">
                <a:solidFill>
                  <a:srgbClr val="4C4C4D"/>
                </a:solidFill>
                <a:latin typeface="Times New Roman" panose="02020603050405020304" pitchFamily="18" charset="0"/>
                <a:ea typeface="Heebo" pitchFamily="34" charset="-122"/>
                <a:cs typeface="Times New Roman" panose="02020603050405020304" pitchFamily="18" charset="0"/>
              </a:rPr>
              <a:t> </a:t>
            </a:r>
            <a:endParaRPr lang="en-US" sz="2000" dirty="0">
              <a:solidFill>
                <a:srgbClr val="4C4C4D"/>
              </a:solidFill>
              <a:latin typeface="Times New Roman" panose="02020603050405020304" pitchFamily="18" charset="0"/>
              <a:ea typeface="Heebo" pitchFamily="34" charset="-122"/>
              <a:cs typeface="Times New Roman" panose="02020603050405020304" pitchFamily="18" charset="0"/>
            </a:endParaRPr>
          </a:p>
        </p:txBody>
      </p:sp>
      <p:pic>
        <p:nvPicPr>
          <p:cNvPr id="5" name="Picture 4" descr="Lovely Professional University logo">
            <a:extLst>
              <a:ext uri="{FF2B5EF4-FFF2-40B4-BE49-F238E27FC236}">
                <a16:creationId xmlns:a16="http://schemas.microsoft.com/office/drawing/2014/main" id="{C02CA62C-027C-1F42-25AD-44AAA50E39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929" t="32691" r="33153" b="33000"/>
          <a:stretch/>
        </p:blipFill>
        <p:spPr bwMode="auto">
          <a:xfrm>
            <a:off x="13459164" y="4219574"/>
            <a:ext cx="207179" cy="209551"/>
          </a:xfrm>
          <a:prstGeom prst="ellipse">
            <a:avLst/>
          </a:prstGeom>
          <a:ln>
            <a:noFill/>
          </a:ln>
          <a:effectLst>
            <a:outerShdw blurRad="57785" dist="33020" dir="3180000" algn="ctr">
              <a:srgbClr val="000000">
                <a:alpha val="30000"/>
              </a:srgbClr>
            </a:outerShdw>
            <a:softEdge rad="112500"/>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a14="http://schemas.microsoft.com/office/drawing/2010/main">
                <a:solidFill>
                  <a:srgbClr val="FFFFFF"/>
                </a:solidFill>
              </a14:hiddenFill>
            </a:ext>
          </a:extLst>
        </p:spPr>
      </p:pic>
      <p:sp>
        <p:nvSpPr>
          <p:cNvPr id="6" name="Text 1"/>
          <p:cNvSpPr/>
          <p:nvPr/>
        </p:nvSpPr>
        <p:spPr>
          <a:xfrm>
            <a:off x="4663099" y="1026670"/>
            <a:ext cx="3868940" cy="7064033"/>
          </a:xfrm>
          <a:prstGeom prst="rect">
            <a:avLst/>
          </a:prstGeom>
          <a:noFill/>
          <a:ln/>
        </p:spPr>
        <p:txBody>
          <a:bodyPr wrap="square" lIns="0" tIns="0" rIns="0" bIns="0" rtlCol="0" anchor="t"/>
          <a:lstStyle/>
          <a:p>
            <a:pPr marL="0" indent="0">
              <a:buNone/>
            </a:pPr>
            <a:r>
              <a:rPr lang="en-US" sz="2000" b="1" dirty="0">
                <a:solidFill>
                  <a:srgbClr val="4C4C4D"/>
                </a:solidFill>
                <a:latin typeface="Times New Roman" panose="02020603050405020304" pitchFamily="18" charset="0"/>
                <a:ea typeface="Heebo" pitchFamily="34" charset="-122"/>
                <a:cs typeface="Times New Roman" panose="02020603050405020304" pitchFamily="18" charset="0"/>
              </a:rPr>
              <a:t>Interactive Chatbot</a:t>
            </a:r>
          </a:p>
          <a:p>
            <a:pPr marL="0" indent="0">
              <a:buNone/>
            </a:pPr>
            <a:endParaRPr lang="en-US" sz="2000" dirty="0">
              <a:solidFill>
                <a:srgbClr val="4C4C4D"/>
              </a:solidFill>
              <a:latin typeface="Times New Roman" panose="02020603050405020304" pitchFamily="18" charset="0"/>
              <a:ea typeface="Heebo" pitchFamily="34" charset="-122"/>
              <a:cs typeface="Times New Roman" panose="02020603050405020304" pitchFamily="18" charset="0"/>
            </a:endParaRP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Benefits:</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- 24/7 Availability.</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Efficient Communication.</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Personalized Interaction.</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Impact:</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Increased Accessibility.</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Streamlined Processes.</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Higher Satisfaction Rates.</a:t>
            </a:r>
          </a:p>
          <a:p>
            <a:pPr marL="0" indent="0">
              <a:buNone/>
            </a:pPr>
            <a:endParaRPr lang="en-US" sz="2000" dirty="0">
              <a:solidFill>
                <a:srgbClr val="4C4C4D"/>
              </a:solidFill>
              <a:latin typeface="Times New Roman" panose="02020603050405020304" pitchFamily="18" charset="0"/>
              <a:ea typeface="Heebo" pitchFamily="34" charset="-122"/>
              <a:cs typeface="Times New Roman" panose="02020603050405020304" pitchFamily="18" charset="0"/>
            </a:endParaRPr>
          </a:p>
          <a:p>
            <a:pPr marL="0" indent="0">
              <a:buNone/>
            </a:pPr>
            <a:r>
              <a:rPr lang="en-US" sz="2000" b="1" dirty="0">
                <a:solidFill>
                  <a:srgbClr val="4C4C4D"/>
                </a:solidFill>
                <a:latin typeface="Times New Roman" panose="02020603050405020304" pitchFamily="18" charset="0"/>
                <a:ea typeface="Heebo" pitchFamily="34" charset="-122"/>
                <a:cs typeface="Times New Roman" panose="02020603050405020304" pitchFamily="18" charset="0"/>
              </a:rPr>
              <a:t> Virtual Doctor Calling Module</a:t>
            </a:r>
          </a:p>
          <a:p>
            <a:pPr marL="0" indent="0">
              <a:buNone/>
            </a:pPr>
            <a:endParaRPr lang="en-US" sz="2000" dirty="0">
              <a:solidFill>
                <a:srgbClr val="4C4C4D"/>
              </a:solidFill>
              <a:latin typeface="Times New Roman" panose="02020603050405020304" pitchFamily="18" charset="0"/>
              <a:ea typeface="Heebo" pitchFamily="34" charset="-122"/>
              <a:cs typeface="Times New Roman" panose="02020603050405020304" pitchFamily="18" charset="0"/>
            </a:endParaRP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Benefits:</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Convenience.</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Integrated Care.</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Accessibility for All.</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Impact:</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Increased Access to Care.</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Continuity of Care.</a:t>
            </a:r>
          </a:p>
          <a:p>
            <a:pPr marL="0" indent="0">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Positive Health Outcomes.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44420" y="5054128"/>
            <a:ext cx="4847754" cy="708779"/>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none" lIns="0" tIns="0" rIns="0" bIns="0" rtlCol="0" anchor="t"/>
          <a:lstStyle/>
          <a:p>
            <a:pPr marL="0" indent="0" algn="ctr">
              <a:lnSpc>
                <a:spcPts val="5550"/>
              </a:lnSpc>
              <a:buNone/>
            </a:pPr>
            <a:r>
              <a:rPr lang="en-US" sz="4450" dirty="0">
                <a:solidFill>
                  <a:srgbClr val="152D47"/>
                </a:solidFill>
                <a:latin typeface="Crimson Pro" pitchFamily="34" charset="0"/>
                <a:ea typeface="Crimson Pro" pitchFamily="34" charset="-122"/>
                <a:cs typeface="Crimson Pro" pitchFamily="34" charset="-120"/>
              </a:rPr>
              <a:t>Business Plan</a:t>
            </a:r>
            <a:endParaRPr lang="en-US" sz="4450" dirty="0"/>
          </a:p>
        </p:txBody>
      </p:sp>
      <p:pic>
        <p:nvPicPr>
          <p:cNvPr id="3" name="Image 0" descr="preencoded.png"/>
          <p:cNvPicPr>
            <a:picLocks noChangeAspect="1"/>
          </p:cNvPicPr>
          <p:nvPr/>
        </p:nvPicPr>
        <p:blipFill>
          <a:blip r:embed="rId3"/>
          <a:stretch>
            <a:fillRect/>
          </a:stretch>
        </p:blipFill>
        <p:spPr>
          <a:xfrm>
            <a:off x="344420" y="1741732"/>
            <a:ext cx="4847754" cy="299613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4" name="Text 1"/>
          <p:cNvSpPr/>
          <p:nvPr/>
        </p:nvSpPr>
        <p:spPr>
          <a:xfrm>
            <a:off x="793790" y="6010870"/>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5" name="Text 2"/>
          <p:cNvSpPr/>
          <p:nvPr/>
        </p:nvSpPr>
        <p:spPr>
          <a:xfrm>
            <a:off x="5545395" y="263047"/>
            <a:ext cx="8082116" cy="7138220"/>
          </a:xfrm>
          <a:prstGeom prst="rect">
            <a:avLst/>
          </a:prstGeom>
          <a:noFill/>
          <a:ln/>
        </p:spPr>
        <p:txBody>
          <a:bodyPr wrap="square" lIns="0" tIns="0" rIns="0" bIns="0" rtlCol="0" anchor="t"/>
          <a:lstStyle/>
          <a:p>
            <a:pPr marL="0" indent="0" algn="l">
              <a:buNone/>
            </a:pPr>
            <a:r>
              <a:rPr lang="en-US" sz="2000" b="1" dirty="0">
                <a:solidFill>
                  <a:srgbClr val="4C4C4D"/>
                </a:solidFill>
                <a:latin typeface="Times New Roman" panose="02020603050405020304" pitchFamily="18" charset="0"/>
                <a:ea typeface="Heebo" pitchFamily="34" charset="-122"/>
                <a:cs typeface="Times New Roman" panose="02020603050405020304" pitchFamily="18" charset="0"/>
              </a:rPr>
              <a:t>Product Overview</a:t>
            </a: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Features</a:t>
            </a: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Report Analysis.</a:t>
            </a: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Social Group Connection.</a:t>
            </a: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Interactive Chatbot.</a:t>
            </a: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Virtual Doctor Calling Module.</a:t>
            </a:r>
          </a:p>
          <a:p>
            <a:pPr marL="0" indent="0" algn="l">
              <a:buNone/>
            </a:pPr>
            <a:endParaRPr lang="en-US" sz="2000" dirty="0">
              <a:solidFill>
                <a:srgbClr val="4C4C4D"/>
              </a:solidFill>
              <a:latin typeface="Times New Roman" panose="02020603050405020304" pitchFamily="18" charset="0"/>
              <a:ea typeface="Heebo" pitchFamily="34" charset="-122"/>
              <a:cs typeface="Times New Roman" panose="02020603050405020304" pitchFamily="18" charset="0"/>
            </a:endParaRPr>
          </a:p>
          <a:p>
            <a:pPr marL="0" indent="0" algn="l">
              <a:buNone/>
            </a:pPr>
            <a:r>
              <a:rPr lang="en-US" sz="2000" b="1" dirty="0">
                <a:solidFill>
                  <a:srgbClr val="4C4C4D"/>
                </a:solidFill>
                <a:latin typeface="Times New Roman" panose="02020603050405020304" pitchFamily="18" charset="0"/>
                <a:ea typeface="Heebo" pitchFamily="34" charset="-122"/>
                <a:cs typeface="Times New Roman" panose="02020603050405020304" pitchFamily="18" charset="0"/>
              </a:rPr>
              <a:t> Value Proposition</a:t>
            </a: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Empower patients with actionable insights and community support.</a:t>
            </a: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Enhance communication between patients and providers.</a:t>
            </a: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Streamline healthcare processes, improving efficiency and satisfaction.</a:t>
            </a:r>
          </a:p>
          <a:p>
            <a:pPr marL="0" indent="0" algn="l">
              <a:buNone/>
            </a:pPr>
            <a:endParaRPr lang="en-US" sz="2000" dirty="0">
              <a:solidFill>
                <a:srgbClr val="4C4C4D"/>
              </a:solidFill>
              <a:latin typeface="Times New Roman" panose="02020603050405020304" pitchFamily="18" charset="0"/>
              <a:ea typeface="Heebo" pitchFamily="34" charset="-122"/>
              <a:cs typeface="Times New Roman" panose="02020603050405020304" pitchFamily="18" charset="0"/>
            </a:endParaRPr>
          </a:p>
          <a:p>
            <a:pPr marL="0" indent="0" algn="l">
              <a:buNone/>
            </a:pPr>
            <a:r>
              <a:rPr lang="en-US" sz="2000" b="1" dirty="0">
                <a:solidFill>
                  <a:srgbClr val="4C4C4D"/>
                </a:solidFill>
                <a:latin typeface="Times New Roman" panose="02020603050405020304" pitchFamily="18" charset="0"/>
                <a:ea typeface="Heebo" pitchFamily="34" charset="-122"/>
                <a:cs typeface="Times New Roman" panose="02020603050405020304" pitchFamily="18" charset="0"/>
              </a:rPr>
              <a:t> Marketing Strategy</a:t>
            </a:r>
            <a:endParaRPr lang="en-US" sz="2000" dirty="0">
              <a:solidFill>
                <a:srgbClr val="4C4C4D"/>
              </a:solidFill>
              <a:latin typeface="Times New Roman" panose="02020603050405020304" pitchFamily="18" charset="0"/>
              <a:ea typeface="Heebo" pitchFamily="34" charset="-122"/>
              <a:cs typeface="Times New Roman" panose="02020603050405020304" pitchFamily="18" charset="0"/>
            </a:endParaRP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1. Positioning</a:t>
            </a: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Position the platform as a comprehensive solution for patient engagement that leverages cutting-edge AI technology to improve health outcomes.</a:t>
            </a: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2. Branding</a:t>
            </a: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Develop a strong brand identity that resonates with trust, innovation, and patient empowerment.</a:t>
            </a: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3. Pricing Strategy</a:t>
            </a: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Subscription Model: Monthly or annual fees for patients.</a:t>
            </a: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Tiered Pricing: Basic access vs. premium features (e.g., personalized consultations).</a:t>
            </a:r>
          </a:p>
          <a:p>
            <a:pPr marL="0" indent="0" algn="l">
              <a:buNone/>
            </a:pPr>
            <a:r>
              <a:rPr lang="en-US" sz="2000" dirty="0">
                <a:solidFill>
                  <a:srgbClr val="4C4C4D"/>
                </a:solidFill>
                <a:latin typeface="Times New Roman" panose="02020603050405020304" pitchFamily="18" charset="0"/>
                <a:ea typeface="Heebo" pitchFamily="34" charset="-122"/>
                <a:cs typeface="Times New Roman" panose="02020603050405020304" pitchFamily="18" charset="0"/>
              </a:rPr>
              <a:t>- Discounts for healthcare providers who integrate the platform into their services.</a:t>
            </a:r>
          </a:p>
          <a:p>
            <a:pPr marL="0" indent="0" algn="l">
              <a:buNone/>
            </a:pPr>
            <a:endParaRPr lang="en-US" sz="2000" dirty="0">
              <a:solidFill>
                <a:srgbClr val="4C4C4D"/>
              </a:solidFill>
              <a:latin typeface="Times New Roman" panose="02020603050405020304" pitchFamily="18" charset="0"/>
              <a:ea typeface="Heebo" pitchFamily="34" charset="-122"/>
              <a:cs typeface="Times New Roman" panose="02020603050405020304" pitchFamily="18" charset="0"/>
            </a:endParaRPr>
          </a:p>
        </p:txBody>
      </p:sp>
      <p:sp>
        <p:nvSpPr>
          <p:cNvPr id="7" name="Text 3"/>
          <p:cNvSpPr/>
          <p:nvPr/>
        </p:nvSpPr>
        <p:spPr>
          <a:xfrm>
            <a:off x="7485221" y="6010870"/>
            <a:ext cx="3148370" cy="354330"/>
          </a:xfrm>
          <a:prstGeom prst="rect">
            <a:avLst/>
          </a:prstGeom>
          <a:noFill/>
          <a:ln/>
        </p:spPr>
        <p:txBody>
          <a:bodyPr wrap="none" lIns="0" tIns="0" rIns="0" bIns="0" rtlCol="0" anchor="t"/>
          <a:lstStyle/>
          <a:p>
            <a:pPr marL="0" indent="0" algn="l">
              <a:lnSpc>
                <a:spcPts val="2750"/>
              </a:lnSpc>
              <a:buNone/>
            </a:pPr>
            <a:endParaRPr lang="en-US" sz="2200" dirty="0"/>
          </a:p>
        </p:txBody>
      </p:sp>
      <p:pic>
        <p:nvPicPr>
          <p:cNvPr id="9" name="Picture 4" descr="Lovely Professional University logo">
            <a:extLst>
              <a:ext uri="{FF2B5EF4-FFF2-40B4-BE49-F238E27FC236}">
                <a16:creationId xmlns:a16="http://schemas.microsoft.com/office/drawing/2014/main" id="{D9013C4A-9291-1D42-E073-895248C2F3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929" t="32691" r="33153" b="33000"/>
          <a:stretch/>
        </p:blipFill>
        <p:spPr bwMode="auto">
          <a:xfrm>
            <a:off x="4097245" y="3731411"/>
            <a:ext cx="199211" cy="201492"/>
          </a:xfrm>
          <a:prstGeom prst="ellipse">
            <a:avLst/>
          </a:prstGeom>
          <a:ln>
            <a:noFill/>
          </a:ln>
          <a:effectLst>
            <a:outerShdw blurRad="57785" dist="33020" dir="3180000" algn="ctr">
              <a:srgbClr val="000000">
                <a:alpha val="30000"/>
              </a:srgbClr>
            </a:outerShdw>
            <a:softEdge rad="112500"/>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a14="http://schemas.microsoft.com/office/drawing/2010/main">
                <a:solidFill>
                  <a:srgbClr val="FFFFFF"/>
                </a:solidFill>
              </a14:hiddenFill>
            </a:ext>
          </a:extLst>
        </p:spPr>
      </p:pic>
      <p:pic>
        <p:nvPicPr>
          <p:cNvPr id="10" name="Picture 4" descr="LPU Logo - Lovely Professional University Free Vector Download">
            <a:extLst>
              <a:ext uri="{FF2B5EF4-FFF2-40B4-BE49-F238E27FC236}">
                <a16:creationId xmlns:a16="http://schemas.microsoft.com/office/drawing/2014/main" id="{E3BBA7B5-CDE8-A703-2EF1-6E1F2DE64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97260" y="7673354"/>
            <a:ext cx="1381760" cy="3947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822</TotalTime>
  <Words>1436</Words>
  <Application>Microsoft Office PowerPoint</Application>
  <PresentationFormat>Custom</PresentationFormat>
  <Paragraphs>180</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Crimson Pro</vt:lpstr>
      <vt:lpstr>Times New Roman</vt:lpstr>
      <vt:lpstr>Wingdings</vt:lpstr>
      <vt:lpstr>Courier New</vt:lpstr>
      <vt:lpstr>Heebo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Dhruv Agarwal</cp:lastModifiedBy>
  <cp:revision>52</cp:revision>
  <dcterms:created xsi:type="dcterms:W3CDTF">2024-09-05T08:03:04Z</dcterms:created>
  <dcterms:modified xsi:type="dcterms:W3CDTF">2024-09-06T06:29:38Z</dcterms:modified>
</cp:coreProperties>
</file>